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4"/>
  </p:notesMasterIdLst>
  <p:sldIdLst>
    <p:sldId id="256" r:id="rId2"/>
    <p:sldId id="258" r:id="rId3"/>
    <p:sldId id="257" r:id="rId4"/>
    <p:sldId id="298" r:id="rId5"/>
    <p:sldId id="295" r:id="rId6"/>
    <p:sldId id="264" r:id="rId7"/>
    <p:sldId id="296" r:id="rId8"/>
    <p:sldId id="263" r:id="rId9"/>
    <p:sldId id="262" r:id="rId10"/>
    <p:sldId id="297" r:id="rId11"/>
    <p:sldId id="299" r:id="rId12"/>
    <p:sldId id="261" r:id="rId13"/>
    <p:sldId id="301" r:id="rId14"/>
    <p:sldId id="300" r:id="rId15"/>
    <p:sldId id="265" r:id="rId16"/>
    <p:sldId id="266" r:id="rId17"/>
    <p:sldId id="267" r:id="rId18"/>
    <p:sldId id="269" r:id="rId19"/>
    <p:sldId id="268" r:id="rId20"/>
    <p:sldId id="270" r:id="rId21"/>
    <p:sldId id="272" r:id="rId22"/>
    <p:sldId id="273" r:id="rId23"/>
    <p:sldId id="274" r:id="rId24"/>
    <p:sldId id="275" r:id="rId25"/>
    <p:sldId id="286" r:id="rId26"/>
    <p:sldId id="287" r:id="rId27"/>
    <p:sldId id="305" r:id="rId28"/>
    <p:sldId id="304" r:id="rId29"/>
    <p:sldId id="288" r:id="rId30"/>
    <p:sldId id="285" r:id="rId31"/>
    <p:sldId id="281" r:id="rId32"/>
    <p:sldId id="284" r:id="rId33"/>
    <p:sldId id="276" r:id="rId34"/>
    <p:sldId id="280" r:id="rId35"/>
    <p:sldId id="279" r:id="rId36"/>
    <p:sldId id="277" r:id="rId37"/>
    <p:sldId id="290" r:id="rId38"/>
    <p:sldId id="289" r:id="rId39"/>
    <p:sldId id="291" r:id="rId40"/>
    <p:sldId id="306" r:id="rId41"/>
    <p:sldId id="293" r:id="rId42"/>
    <p:sldId id="292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533"/>
    <p:restoredTop sz="85253"/>
  </p:normalViewPr>
  <p:slideViewPr>
    <p:cSldViewPr snapToGrid="0" snapToObjects="1">
      <p:cViewPr varScale="1">
        <p:scale>
          <a:sx n="105" d="100"/>
          <a:sy n="105" d="100"/>
        </p:scale>
        <p:origin x="50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F9DF32-2A3E-EB4F-A825-9D372B5406D6}" type="datetimeFigureOut">
              <a:rPr lang="pt-BR" smtClean="0"/>
              <a:t>24/07/2019</a:t>
            </a:fld>
            <a:endParaRPr lang="pt-B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Click to edit Master text styles</a:t>
            </a:r>
          </a:p>
          <a:p>
            <a:pPr lvl="1"/>
            <a:r>
              <a:rPr lang="pt-BR"/>
              <a:t>Second level</a:t>
            </a:r>
          </a:p>
          <a:p>
            <a:pPr lvl="2"/>
            <a:r>
              <a:rPr lang="pt-BR"/>
              <a:t>Third level</a:t>
            </a:r>
          </a:p>
          <a:p>
            <a:pPr lvl="3"/>
            <a:r>
              <a:rPr lang="pt-BR"/>
              <a:t>Fourth level</a:t>
            </a:r>
          </a:p>
          <a:p>
            <a:pPr lvl="4"/>
            <a:r>
              <a:rPr lang="pt-BR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5DF855-4F53-2A44-BD5D-4AB24703C83A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469579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5DF855-4F53-2A44-BD5D-4AB24703C83A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87159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5DF855-4F53-2A44-BD5D-4AB24703C83A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12039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5DF855-4F53-2A44-BD5D-4AB24703C83A}" type="slidenum">
              <a:rPr lang="pt-BR" smtClean="0"/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776175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5DF855-4F53-2A44-BD5D-4AB24703C83A}" type="slidenum">
              <a:rPr lang="pt-BR" smtClean="0"/>
              <a:t>24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64286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5DF855-4F53-2A44-BD5D-4AB24703C83A}" type="slidenum">
              <a:rPr lang="pt-BR" smtClean="0"/>
              <a:t>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87049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5DF855-4F53-2A44-BD5D-4AB24703C83A}" type="slidenum">
              <a:rPr lang="pt-BR" smtClean="0"/>
              <a:t>26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26816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5DF855-4F53-2A44-BD5D-4AB24703C83A}" type="slidenum">
              <a:rPr lang="pt-BR" smtClean="0"/>
              <a:t>27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267953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5DF855-4F53-2A44-BD5D-4AB24703C83A}" type="slidenum">
              <a:rPr lang="pt-BR" smtClean="0"/>
              <a:t>28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860023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5DF855-4F53-2A44-BD5D-4AB24703C83A}" type="slidenum">
              <a:rPr lang="pt-BR" smtClean="0"/>
              <a:t>29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711183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5DF855-4F53-2A44-BD5D-4AB24703C83A}" type="slidenum">
              <a:rPr lang="pt-BR" smtClean="0"/>
              <a:t>30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1331847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5DF855-4F53-2A44-BD5D-4AB24703C83A}" type="slidenum">
              <a:rPr lang="pt-BR" smtClean="0"/>
              <a:t>31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195717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5DF855-4F53-2A44-BD5D-4AB24703C83A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598218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5DF855-4F53-2A44-BD5D-4AB24703C83A}" type="slidenum">
              <a:rPr lang="pt-BR" smtClean="0"/>
              <a:t>32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5326918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5DF855-4F53-2A44-BD5D-4AB24703C83A}" type="slidenum">
              <a:rPr lang="pt-BR" smtClean="0"/>
              <a:t>33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7232563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5DF855-4F53-2A44-BD5D-4AB24703C83A}" type="slidenum">
              <a:rPr lang="pt-BR" smtClean="0"/>
              <a:t>34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7069708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5DF855-4F53-2A44-BD5D-4AB24703C83A}" type="slidenum">
              <a:rPr lang="pt-BR" smtClean="0"/>
              <a:t>35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2163160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5DF855-4F53-2A44-BD5D-4AB24703C83A}" type="slidenum">
              <a:rPr lang="pt-BR" smtClean="0"/>
              <a:t>36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9102500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5DF855-4F53-2A44-BD5D-4AB24703C83A}" type="slidenum">
              <a:rPr lang="pt-BR" smtClean="0"/>
              <a:t>37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2447457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5DF855-4F53-2A44-BD5D-4AB24703C83A}" type="slidenum">
              <a:rPr lang="pt-BR" smtClean="0"/>
              <a:t>38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1072006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5DF855-4F53-2A44-BD5D-4AB24703C83A}" type="slidenum">
              <a:rPr lang="pt-BR" smtClean="0"/>
              <a:t>39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6899387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5DF855-4F53-2A44-BD5D-4AB24703C83A}" type="slidenum">
              <a:rPr lang="pt-BR" smtClean="0"/>
              <a:t>41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4845916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5DF855-4F53-2A44-BD5D-4AB24703C83A}" type="slidenum">
              <a:rPr lang="pt-BR" smtClean="0"/>
              <a:t>42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80874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5DF855-4F53-2A44-BD5D-4AB24703C83A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851086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5DF855-4F53-2A44-BD5D-4AB24703C83A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923961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5DF855-4F53-2A44-BD5D-4AB24703C83A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745939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5DF855-4F53-2A44-BD5D-4AB24703C83A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84084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5DF855-4F53-2A44-BD5D-4AB24703C83A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438677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5DF855-4F53-2A44-BD5D-4AB24703C83A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204001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5DF855-4F53-2A44-BD5D-4AB24703C83A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59765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F4331-6F56-5D49-90BD-20A125FAD6CF}" type="datetimeFigureOut">
              <a:rPr lang="pt-BR" smtClean="0"/>
              <a:t>24/07/2019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59321B-55F2-9A4A-9AA5-6E6A30AA2347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72535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Click to edit Master text styles</a:t>
            </a:r>
          </a:p>
          <a:p>
            <a:pPr lvl="1"/>
            <a:r>
              <a:rPr lang="pt-BR"/>
              <a:t>Second level</a:t>
            </a:r>
          </a:p>
          <a:p>
            <a:pPr lvl="2"/>
            <a:r>
              <a:rPr lang="pt-BR"/>
              <a:t>Third level</a:t>
            </a:r>
          </a:p>
          <a:p>
            <a:pPr lvl="3"/>
            <a:r>
              <a:rPr lang="pt-BR"/>
              <a:t>Fourth level</a:t>
            </a:r>
          </a:p>
          <a:p>
            <a:pPr lvl="4"/>
            <a:r>
              <a:rPr lang="pt-BR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F4331-6F56-5D49-90BD-20A125FAD6CF}" type="datetimeFigureOut">
              <a:rPr lang="pt-BR" smtClean="0"/>
              <a:t>24/07/2019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59321B-55F2-9A4A-9AA5-6E6A30AA2347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962001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Click to edit Master text styles</a:t>
            </a:r>
          </a:p>
          <a:p>
            <a:pPr lvl="1"/>
            <a:r>
              <a:rPr lang="pt-BR"/>
              <a:t>Second level</a:t>
            </a:r>
          </a:p>
          <a:p>
            <a:pPr lvl="2"/>
            <a:r>
              <a:rPr lang="pt-BR"/>
              <a:t>Third level</a:t>
            </a:r>
          </a:p>
          <a:p>
            <a:pPr lvl="3"/>
            <a:r>
              <a:rPr lang="pt-BR"/>
              <a:t>Fourth level</a:t>
            </a:r>
          </a:p>
          <a:p>
            <a:pPr lvl="4"/>
            <a:r>
              <a:rPr lang="pt-BR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F4331-6F56-5D49-90BD-20A125FAD6CF}" type="datetimeFigureOut">
              <a:rPr lang="pt-BR" smtClean="0"/>
              <a:t>24/07/2019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59321B-55F2-9A4A-9AA5-6E6A30AA2347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457489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Click to edit Master text styles</a:t>
            </a:r>
          </a:p>
          <a:p>
            <a:pPr lvl="1"/>
            <a:r>
              <a:rPr lang="pt-BR"/>
              <a:t>Second level</a:t>
            </a:r>
          </a:p>
          <a:p>
            <a:pPr lvl="2"/>
            <a:r>
              <a:rPr lang="pt-BR"/>
              <a:t>Third level</a:t>
            </a:r>
          </a:p>
          <a:p>
            <a:pPr lvl="3"/>
            <a:r>
              <a:rPr lang="pt-BR"/>
              <a:t>Fourth level</a:t>
            </a:r>
          </a:p>
          <a:p>
            <a:pPr lvl="4"/>
            <a:r>
              <a:rPr lang="pt-BR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F4331-6F56-5D49-90BD-20A125FAD6CF}" type="datetimeFigureOut">
              <a:rPr lang="pt-BR" smtClean="0"/>
              <a:t>24/07/2019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59321B-55F2-9A4A-9AA5-6E6A30AA2347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588704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F4331-6F56-5D49-90BD-20A125FAD6CF}" type="datetimeFigureOut">
              <a:rPr lang="pt-BR" smtClean="0"/>
              <a:t>24/07/2019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59321B-55F2-9A4A-9AA5-6E6A30AA2347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028133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Click to edit Master text styles</a:t>
            </a:r>
          </a:p>
          <a:p>
            <a:pPr lvl="1"/>
            <a:r>
              <a:rPr lang="pt-BR"/>
              <a:t>Second level</a:t>
            </a:r>
          </a:p>
          <a:p>
            <a:pPr lvl="2"/>
            <a:r>
              <a:rPr lang="pt-BR"/>
              <a:t>Third level</a:t>
            </a:r>
          </a:p>
          <a:p>
            <a:pPr lvl="3"/>
            <a:r>
              <a:rPr lang="pt-BR"/>
              <a:t>Fourth level</a:t>
            </a:r>
          </a:p>
          <a:p>
            <a:pPr lvl="4"/>
            <a:r>
              <a:rPr lang="pt-BR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Click to edit Master text styles</a:t>
            </a:r>
          </a:p>
          <a:p>
            <a:pPr lvl="1"/>
            <a:r>
              <a:rPr lang="pt-BR"/>
              <a:t>Second level</a:t>
            </a:r>
          </a:p>
          <a:p>
            <a:pPr lvl="2"/>
            <a:r>
              <a:rPr lang="pt-BR"/>
              <a:t>Third level</a:t>
            </a:r>
          </a:p>
          <a:p>
            <a:pPr lvl="3"/>
            <a:r>
              <a:rPr lang="pt-BR"/>
              <a:t>Fourth level</a:t>
            </a:r>
          </a:p>
          <a:p>
            <a:pPr lvl="4"/>
            <a:r>
              <a:rPr lang="pt-BR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F4331-6F56-5D49-90BD-20A125FAD6CF}" type="datetimeFigureOut">
              <a:rPr lang="pt-BR" smtClean="0"/>
              <a:t>24/07/2019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59321B-55F2-9A4A-9AA5-6E6A30AA2347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251223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Click to edit Master text styles</a:t>
            </a:r>
          </a:p>
          <a:p>
            <a:pPr lvl="1"/>
            <a:r>
              <a:rPr lang="pt-BR"/>
              <a:t>Second level</a:t>
            </a:r>
          </a:p>
          <a:p>
            <a:pPr lvl="2"/>
            <a:r>
              <a:rPr lang="pt-BR"/>
              <a:t>Third level</a:t>
            </a:r>
          </a:p>
          <a:p>
            <a:pPr lvl="3"/>
            <a:r>
              <a:rPr lang="pt-BR"/>
              <a:t>Fourth level</a:t>
            </a:r>
          </a:p>
          <a:p>
            <a:pPr lvl="4"/>
            <a:r>
              <a:rPr lang="pt-BR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Click to edit Master text styles</a:t>
            </a:r>
          </a:p>
          <a:p>
            <a:pPr lvl="1"/>
            <a:r>
              <a:rPr lang="pt-BR"/>
              <a:t>Second level</a:t>
            </a:r>
          </a:p>
          <a:p>
            <a:pPr lvl="2"/>
            <a:r>
              <a:rPr lang="pt-BR"/>
              <a:t>Third level</a:t>
            </a:r>
          </a:p>
          <a:p>
            <a:pPr lvl="3"/>
            <a:r>
              <a:rPr lang="pt-BR"/>
              <a:t>Fourth level</a:t>
            </a:r>
          </a:p>
          <a:p>
            <a:pPr lvl="4"/>
            <a:r>
              <a:rPr lang="pt-BR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F4331-6F56-5D49-90BD-20A125FAD6CF}" type="datetimeFigureOut">
              <a:rPr lang="pt-BR" smtClean="0"/>
              <a:t>24/07/2019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59321B-55F2-9A4A-9AA5-6E6A30AA2347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335071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F4331-6F56-5D49-90BD-20A125FAD6CF}" type="datetimeFigureOut">
              <a:rPr lang="pt-BR" smtClean="0"/>
              <a:t>24/07/2019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59321B-55F2-9A4A-9AA5-6E6A30AA2347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43337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F4331-6F56-5D49-90BD-20A125FAD6CF}" type="datetimeFigureOut">
              <a:rPr lang="pt-BR" smtClean="0"/>
              <a:t>24/07/2019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59321B-55F2-9A4A-9AA5-6E6A30AA2347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079122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Click to edit Master text styles</a:t>
            </a:r>
          </a:p>
          <a:p>
            <a:pPr lvl="1"/>
            <a:r>
              <a:rPr lang="pt-BR"/>
              <a:t>Second level</a:t>
            </a:r>
          </a:p>
          <a:p>
            <a:pPr lvl="2"/>
            <a:r>
              <a:rPr lang="pt-BR"/>
              <a:t>Third level</a:t>
            </a:r>
          </a:p>
          <a:p>
            <a:pPr lvl="3"/>
            <a:r>
              <a:rPr lang="pt-BR"/>
              <a:t>Fourth level</a:t>
            </a:r>
          </a:p>
          <a:p>
            <a:pPr lvl="4"/>
            <a:r>
              <a:rPr lang="pt-BR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F4331-6F56-5D49-90BD-20A125FAD6CF}" type="datetimeFigureOut">
              <a:rPr lang="pt-BR" smtClean="0"/>
              <a:t>24/07/2019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59321B-55F2-9A4A-9AA5-6E6A30AA2347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381716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F4331-6F56-5D49-90BD-20A125FAD6CF}" type="datetimeFigureOut">
              <a:rPr lang="pt-BR" smtClean="0"/>
              <a:t>24/07/2019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59321B-55F2-9A4A-9AA5-6E6A30AA2347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301682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Click to edit Master text styles</a:t>
            </a:r>
          </a:p>
          <a:p>
            <a:pPr lvl="1"/>
            <a:r>
              <a:rPr lang="pt-BR"/>
              <a:t>Second level</a:t>
            </a:r>
          </a:p>
          <a:p>
            <a:pPr lvl="2"/>
            <a:r>
              <a:rPr lang="pt-BR"/>
              <a:t>Third level</a:t>
            </a:r>
          </a:p>
          <a:p>
            <a:pPr lvl="3"/>
            <a:r>
              <a:rPr lang="pt-BR"/>
              <a:t>Fourth level</a:t>
            </a:r>
          </a:p>
          <a:p>
            <a:pPr lvl="4"/>
            <a:r>
              <a:rPr lang="pt-BR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CF4331-6F56-5D49-90BD-20A125FAD6CF}" type="datetimeFigureOut">
              <a:rPr lang="pt-BR" smtClean="0"/>
              <a:t>24/07/2019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59321B-55F2-9A4A-9AA5-6E6A30AA2347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688516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tiff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quora.com/How-is-computational-linguistics-different-from-natural-language-processing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talktotransformer.com/" TargetMode="External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openai.com/blog/better-language-models/" TargetMode="External"/><Relationship Id="rId5" Type="http://schemas.openxmlformats.org/officeDocument/2006/relationships/hyperlink" Target="https://twitter.com/adamdanielking" TargetMode="External"/><Relationship Id="rId4" Type="http://schemas.openxmlformats.org/officeDocument/2006/relationships/hyperlink" Target="https://adamdking.com/" TargetMode="Externa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slides.com/beatrizalbiero/o-que-sao-chatbots" TargetMode="External"/><Relationship Id="rId4" Type="http://schemas.openxmlformats.org/officeDocument/2006/relationships/image" Target="../media/image32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tiff"/><Relationship Id="rId3" Type="http://schemas.openxmlformats.org/officeDocument/2006/relationships/image" Target="../media/image33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medium.com/@beatrizalbiero" TargetMode="External"/><Relationship Id="rId5" Type="http://schemas.openxmlformats.org/officeDocument/2006/relationships/image" Target="../media/image34.tiff"/><Relationship Id="rId4" Type="http://schemas.openxmlformats.org/officeDocument/2006/relationships/hyperlink" Target="https://www.linkedin.com/in/beatriz-albiero/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talktotransformer.com/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drive.google.com/file/d/1G6DXv5JHtrvpuJtxbDLUJuKBrm6vJT8a/view" TargetMode="External"/><Relationship Id="rId5" Type="http://schemas.openxmlformats.org/officeDocument/2006/relationships/hyperlink" Target="https://chatbot.fail/" TargetMode="External"/><Relationship Id="rId4" Type="http://schemas.openxmlformats.org/officeDocument/2006/relationships/hyperlink" Target="https://www.quora.com/How-is-computational-linguistics-different-from-natural-language-processing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31563" y="1932300"/>
            <a:ext cx="7528874" cy="1973394"/>
          </a:xfrm>
        </p:spPr>
        <p:txBody>
          <a:bodyPr>
            <a:noAutofit/>
          </a:bodyPr>
          <a:lstStyle/>
          <a:p>
            <a:pPr>
              <a:lnSpc>
                <a:spcPct val="200000"/>
              </a:lnSpc>
            </a:pPr>
            <a:r>
              <a:rPr lang="pt-BR" sz="3200" dirty="0">
                <a:latin typeface="Microsoft JhengHei" charset="0"/>
                <a:ea typeface="Microsoft JhengHei" charset="0"/>
                <a:cs typeface="Microsoft JhengHei" charset="0"/>
              </a:rPr>
              <a:t>UMA INTRODUÇÃO AO MUNDO DA LINGUÍSTICA COMPUTACIONAL E NLP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64144" y="4504684"/>
            <a:ext cx="30637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>
                <a:latin typeface="Microsoft JhengHei" charset="0"/>
                <a:ea typeface="Microsoft JhengHei" charset="0"/>
                <a:cs typeface="Microsoft JhengHei" charset="0"/>
              </a:rPr>
              <a:t>Beatriz Albiero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FBB6887-C924-704C-93D9-15F908D917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5156" y="5255029"/>
            <a:ext cx="984833" cy="97579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5EA83AB-A9C3-0E42-8E98-C374E8CD5F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62900" y="5089459"/>
            <a:ext cx="978784" cy="154482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C96DABD-3C21-3145-8064-27C6B03E37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0910" y="5255029"/>
            <a:ext cx="3560941" cy="924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1242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542CA9D-6ED0-AA42-B027-297832D4E20E}"/>
              </a:ext>
            </a:extLst>
          </p:cNvPr>
          <p:cNvSpPr txBox="1"/>
          <p:nvPr/>
        </p:nvSpPr>
        <p:spPr>
          <a:xfrm>
            <a:off x="1586481" y="2027429"/>
            <a:ext cx="3741423" cy="341632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3600" dirty="0" err="1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Fonética</a:t>
            </a:r>
            <a:endParaRPr lang="en-US" sz="36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en-US" sz="3600" dirty="0" err="1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Fonologia</a:t>
            </a:r>
            <a:endParaRPr lang="en-US" sz="36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en-US" sz="3600" dirty="0" err="1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Morfologia</a:t>
            </a:r>
            <a:endParaRPr lang="en-US" sz="36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en-US" sz="3600" dirty="0" err="1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Sintaxe</a:t>
            </a:r>
            <a:endParaRPr lang="en-US" sz="36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en-US" sz="3600" dirty="0" err="1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Semântica</a:t>
            </a:r>
            <a:endParaRPr lang="en-US" sz="36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en-US" sz="3600" dirty="0" err="1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Pragmática</a:t>
            </a:r>
            <a:endParaRPr lang="en-US" sz="36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69A2416-2EB4-2644-AE36-932463A447C5}"/>
              </a:ext>
            </a:extLst>
          </p:cNvPr>
          <p:cNvSpPr/>
          <p:nvPr/>
        </p:nvSpPr>
        <p:spPr>
          <a:xfrm>
            <a:off x="1493520" y="2017776"/>
            <a:ext cx="4242816" cy="37917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8BA6E0-4263-B249-A274-3BB7742A3282}"/>
              </a:ext>
            </a:extLst>
          </p:cNvPr>
          <p:cNvSpPr txBox="1"/>
          <p:nvPr/>
        </p:nvSpPr>
        <p:spPr>
          <a:xfrm>
            <a:off x="1738881" y="2179829"/>
            <a:ext cx="3741423" cy="341632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3600" dirty="0" err="1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Fonética</a:t>
            </a:r>
            <a:endParaRPr lang="en-US" sz="36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en-US" sz="3600" dirty="0" err="1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Fonologia</a:t>
            </a:r>
            <a:endParaRPr lang="en-US" sz="36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en-US" sz="3600" dirty="0" err="1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Morfologia</a:t>
            </a:r>
            <a:endParaRPr lang="en-US" sz="36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en-US" sz="3600" dirty="0" err="1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Sintaxe</a:t>
            </a:r>
            <a:endParaRPr lang="en-US" sz="36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en-US" sz="3600" dirty="0" err="1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Semântica</a:t>
            </a:r>
            <a:endParaRPr lang="en-US" sz="36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en-US" sz="3600" dirty="0" err="1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Pragmática</a:t>
            </a:r>
            <a:endParaRPr lang="en-US" sz="36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10" name="Graphic 9" descr="Arrow: Slight curve">
            <a:extLst>
              <a:ext uri="{FF2B5EF4-FFF2-40B4-BE49-F238E27FC236}">
                <a16:creationId xmlns:a16="http://schemas.microsoft.com/office/drawing/2014/main" id="{D3BAA388-254F-004A-B585-0471E364F4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6049" y="3669382"/>
            <a:ext cx="914400" cy="9144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B2C46DF-7841-744A-AB17-46C4E2555824}"/>
              </a:ext>
            </a:extLst>
          </p:cNvPr>
          <p:cNvSpPr txBox="1"/>
          <p:nvPr/>
        </p:nvSpPr>
        <p:spPr>
          <a:xfrm>
            <a:off x="6999890" y="3184634"/>
            <a:ext cx="39098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“green colorless ideas sleep furiously”</a:t>
            </a:r>
          </a:p>
          <a:p>
            <a:pPr algn="r"/>
            <a:r>
              <a:rPr lang="en-US" dirty="0"/>
              <a:t>Noam Chomsky</a:t>
            </a:r>
          </a:p>
        </p:txBody>
      </p:sp>
    </p:spTree>
    <p:extLst>
      <p:ext uri="{BB962C8B-B14F-4D97-AF65-F5344CB8AC3E}">
        <p14:creationId xmlns:p14="http://schemas.microsoft.com/office/powerpoint/2010/main" val="33148136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78CF9BF5-76C6-6145-906B-0826400A43C6}"/>
              </a:ext>
            </a:extLst>
          </p:cNvPr>
          <p:cNvSpPr txBox="1"/>
          <p:nvPr/>
        </p:nvSpPr>
        <p:spPr>
          <a:xfrm>
            <a:off x="1586481" y="2027429"/>
            <a:ext cx="3741423" cy="341632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3600" dirty="0" err="1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Fonética</a:t>
            </a:r>
            <a:endParaRPr lang="en-US" sz="36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en-US" sz="3600" dirty="0" err="1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Fonologia</a:t>
            </a:r>
            <a:endParaRPr lang="en-US" sz="36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en-US" sz="3600" dirty="0" err="1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Morfologia</a:t>
            </a:r>
            <a:endParaRPr lang="en-US" sz="36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en-US" sz="3600" dirty="0" err="1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Sintaxe</a:t>
            </a:r>
            <a:endParaRPr lang="en-US" sz="36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en-US" sz="3600" dirty="0" err="1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Semântica</a:t>
            </a:r>
            <a:endParaRPr lang="en-US" sz="36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en-US" sz="3600" dirty="0" err="1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Pragmática</a:t>
            </a:r>
            <a:endParaRPr lang="en-US" sz="36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777C9E2-756B-354E-B102-55CF010A3CDB}"/>
              </a:ext>
            </a:extLst>
          </p:cNvPr>
          <p:cNvSpPr/>
          <p:nvPr/>
        </p:nvSpPr>
        <p:spPr>
          <a:xfrm>
            <a:off x="1493520" y="2017776"/>
            <a:ext cx="4242816" cy="37917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397CB34-4E9C-2E4A-8C42-BD15F6547AE9}"/>
              </a:ext>
            </a:extLst>
          </p:cNvPr>
          <p:cNvSpPr txBox="1"/>
          <p:nvPr/>
        </p:nvSpPr>
        <p:spPr>
          <a:xfrm>
            <a:off x="1738881" y="2179829"/>
            <a:ext cx="3741423" cy="341632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3600" dirty="0" err="1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Fonética</a:t>
            </a:r>
            <a:endParaRPr lang="en-US" sz="36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en-US" sz="3600" dirty="0" err="1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Fonologia</a:t>
            </a:r>
            <a:endParaRPr lang="en-US" sz="36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en-US" sz="3600" dirty="0" err="1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Morfologia</a:t>
            </a:r>
            <a:endParaRPr lang="en-US" sz="36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en-US" sz="3600" dirty="0" err="1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Sintaxe</a:t>
            </a:r>
            <a:endParaRPr lang="en-US" sz="36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en-US" sz="3600" dirty="0" err="1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Semântica</a:t>
            </a:r>
            <a:endParaRPr lang="en-US" sz="36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en-US" sz="3600" dirty="0" err="1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Pragmática</a:t>
            </a:r>
            <a:endParaRPr lang="en-US" sz="36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14" name="Graphic 13" descr="Arrow: Slight curve">
            <a:extLst>
              <a:ext uri="{FF2B5EF4-FFF2-40B4-BE49-F238E27FC236}">
                <a16:creationId xmlns:a16="http://schemas.microsoft.com/office/drawing/2014/main" id="{D88E009A-799A-0244-BC10-DD890F7408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9147" y="4356700"/>
            <a:ext cx="914400" cy="9144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D275CD0-93D6-8A41-B7F0-9672E30D2A8E}"/>
              </a:ext>
            </a:extLst>
          </p:cNvPr>
          <p:cNvSpPr txBox="1"/>
          <p:nvPr/>
        </p:nvSpPr>
        <p:spPr>
          <a:xfrm>
            <a:off x="7330966" y="2629479"/>
            <a:ext cx="3957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“A Magali </a:t>
            </a:r>
            <a:r>
              <a:rPr lang="en-US" dirty="0" err="1"/>
              <a:t>é</a:t>
            </a:r>
            <a:r>
              <a:rPr lang="en-US" dirty="0"/>
              <a:t> </a:t>
            </a:r>
            <a:r>
              <a:rPr lang="en-US" dirty="0" err="1"/>
              <a:t>doida</a:t>
            </a:r>
            <a:r>
              <a:rPr lang="en-US" dirty="0"/>
              <a:t> mas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gosto</a:t>
            </a:r>
            <a:r>
              <a:rPr lang="en-US" dirty="0"/>
              <a:t> </a:t>
            </a:r>
            <a:r>
              <a:rPr lang="en-US" dirty="0" err="1"/>
              <a:t>dela</a:t>
            </a:r>
            <a:r>
              <a:rPr lang="en-US" dirty="0"/>
              <a:t>.”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6B91C9-20AD-4E41-9BDB-F2A1ACF34F52}"/>
              </a:ext>
            </a:extLst>
          </p:cNvPr>
          <p:cNvSpPr txBox="1"/>
          <p:nvPr/>
        </p:nvSpPr>
        <p:spPr>
          <a:xfrm>
            <a:off x="8418786" y="3244334"/>
            <a:ext cx="24909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Relações</a:t>
            </a:r>
            <a:r>
              <a:rPr lang="en-US" dirty="0"/>
              <a:t> entre </a:t>
            </a:r>
            <a:r>
              <a:rPr lang="en-US" dirty="0" err="1"/>
              <a:t>palavras</a:t>
            </a:r>
            <a:r>
              <a:rPr lang="en-US" dirty="0"/>
              <a:t>:</a:t>
            </a:r>
          </a:p>
          <a:p>
            <a:pPr algn="ctr"/>
            <a:r>
              <a:rPr lang="en-US" dirty="0"/>
              <a:t>Belo = Bonito</a:t>
            </a:r>
          </a:p>
        </p:txBody>
      </p:sp>
    </p:spTree>
    <p:extLst>
      <p:ext uri="{BB962C8B-B14F-4D97-AF65-F5344CB8AC3E}">
        <p14:creationId xmlns:p14="http://schemas.microsoft.com/office/powerpoint/2010/main" val="1370442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B9DBD24A-902E-944B-AF9D-0813F138DCBC}"/>
              </a:ext>
            </a:extLst>
          </p:cNvPr>
          <p:cNvSpPr txBox="1"/>
          <p:nvPr/>
        </p:nvSpPr>
        <p:spPr>
          <a:xfrm>
            <a:off x="1586481" y="2027429"/>
            <a:ext cx="3741423" cy="341632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3600" dirty="0" err="1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Fonética</a:t>
            </a:r>
            <a:endParaRPr lang="en-US" sz="36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en-US" sz="3600" dirty="0" err="1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Fonologia</a:t>
            </a:r>
            <a:endParaRPr lang="en-US" sz="36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en-US" sz="3600" dirty="0" err="1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Morfologia</a:t>
            </a:r>
            <a:endParaRPr lang="en-US" sz="36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en-US" sz="3600" dirty="0" err="1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Sintaxe</a:t>
            </a:r>
            <a:endParaRPr lang="en-US" sz="36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en-US" sz="3600" dirty="0" err="1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Semântica</a:t>
            </a:r>
            <a:endParaRPr lang="en-US" sz="36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en-US" sz="3600" dirty="0" err="1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Pragmática</a:t>
            </a:r>
            <a:endParaRPr lang="en-US" sz="36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DDE2ADB-752D-6F41-9ED9-CB48D19EA2CB}"/>
              </a:ext>
            </a:extLst>
          </p:cNvPr>
          <p:cNvSpPr/>
          <p:nvPr/>
        </p:nvSpPr>
        <p:spPr>
          <a:xfrm>
            <a:off x="1493520" y="2017776"/>
            <a:ext cx="4242816" cy="37917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404E0C8-7F00-3A40-8DF1-0B03CBE70037}"/>
              </a:ext>
            </a:extLst>
          </p:cNvPr>
          <p:cNvSpPr txBox="1"/>
          <p:nvPr/>
        </p:nvSpPr>
        <p:spPr>
          <a:xfrm>
            <a:off x="1738881" y="2179829"/>
            <a:ext cx="3741423" cy="341632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3600" dirty="0" err="1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Fonética</a:t>
            </a:r>
            <a:endParaRPr lang="en-US" sz="36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en-US" sz="3600" dirty="0" err="1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Fonologia</a:t>
            </a:r>
            <a:endParaRPr lang="en-US" sz="36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en-US" sz="3600" dirty="0" err="1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Morfologia</a:t>
            </a:r>
            <a:endParaRPr lang="en-US" sz="36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en-US" sz="3600" dirty="0" err="1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Sintaxe</a:t>
            </a:r>
            <a:endParaRPr lang="en-US" sz="36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en-US" sz="3600" dirty="0" err="1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Semântica</a:t>
            </a:r>
            <a:endParaRPr lang="en-US" sz="36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en-US" sz="3600" dirty="0" err="1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Pragmática</a:t>
            </a:r>
            <a:endParaRPr lang="en-US" sz="36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14" name="Graphic 13" descr="Arrow: Slight curve">
            <a:extLst>
              <a:ext uri="{FF2B5EF4-FFF2-40B4-BE49-F238E27FC236}">
                <a16:creationId xmlns:a16="http://schemas.microsoft.com/office/drawing/2014/main" id="{1E6D8C71-E125-494C-ABC5-A067543844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6049" y="4895088"/>
            <a:ext cx="914400" cy="914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FD20577-8728-5249-91FD-F9FE160FB532}"/>
              </a:ext>
            </a:extLst>
          </p:cNvPr>
          <p:cNvSpPr txBox="1"/>
          <p:nvPr/>
        </p:nvSpPr>
        <p:spPr>
          <a:xfrm>
            <a:off x="7567448" y="3244334"/>
            <a:ext cx="3421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Frases</a:t>
            </a:r>
            <a:r>
              <a:rPr lang="en-US" dirty="0"/>
              <a:t> </a:t>
            </a:r>
            <a:r>
              <a:rPr lang="en-US" dirty="0" err="1"/>
              <a:t>podem</a:t>
            </a:r>
            <a:r>
              <a:rPr lang="en-US" dirty="0"/>
              <a:t> </a:t>
            </a:r>
            <a:r>
              <a:rPr lang="en-US" b="1" dirty="0" err="1"/>
              <a:t>descrever</a:t>
            </a:r>
            <a:r>
              <a:rPr lang="en-US" dirty="0"/>
              <a:t> </a:t>
            </a:r>
            <a:r>
              <a:rPr lang="en-US" dirty="0" err="1"/>
              <a:t>ações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51515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B9DBD24A-902E-944B-AF9D-0813F138DCBC}"/>
              </a:ext>
            </a:extLst>
          </p:cNvPr>
          <p:cNvSpPr txBox="1"/>
          <p:nvPr/>
        </p:nvSpPr>
        <p:spPr>
          <a:xfrm>
            <a:off x="1586481" y="2027429"/>
            <a:ext cx="3741423" cy="341632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3600" dirty="0" err="1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Fonética</a:t>
            </a:r>
            <a:endParaRPr lang="en-US" sz="36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en-US" sz="3600" dirty="0" err="1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Fonologia</a:t>
            </a:r>
            <a:endParaRPr lang="en-US" sz="36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en-US" sz="3600" dirty="0" err="1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Morfologia</a:t>
            </a:r>
            <a:endParaRPr lang="en-US" sz="36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en-US" sz="3600" dirty="0" err="1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Sintaxe</a:t>
            </a:r>
            <a:endParaRPr lang="en-US" sz="36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en-US" sz="3600" dirty="0" err="1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Semântica</a:t>
            </a:r>
            <a:endParaRPr lang="en-US" sz="36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en-US" sz="3600" dirty="0" err="1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Pragmática</a:t>
            </a:r>
            <a:endParaRPr lang="en-US" sz="36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DDE2ADB-752D-6F41-9ED9-CB48D19EA2CB}"/>
              </a:ext>
            </a:extLst>
          </p:cNvPr>
          <p:cNvSpPr/>
          <p:nvPr/>
        </p:nvSpPr>
        <p:spPr>
          <a:xfrm>
            <a:off x="1493520" y="2017776"/>
            <a:ext cx="4242816" cy="37917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404E0C8-7F00-3A40-8DF1-0B03CBE70037}"/>
              </a:ext>
            </a:extLst>
          </p:cNvPr>
          <p:cNvSpPr txBox="1"/>
          <p:nvPr/>
        </p:nvSpPr>
        <p:spPr>
          <a:xfrm>
            <a:off x="1738881" y="2179829"/>
            <a:ext cx="3741423" cy="341632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3600" dirty="0" err="1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Fonética</a:t>
            </a:r>
            <a:endParaRPr lang="en-US" sz="36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en-US" sz="3600" dirty="0" err="1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Fonologia</a:t>
            </a:r>
            <a:endParaRPr lang="en-US" sz="36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en-US" sz="3600" dirty="0" err="1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Morfologia</a:t>
            </a:r>
            <a:endParaRPr lang="en-US" sz="36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en-US" sz="3600" dirty="0" err="1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Sintaxe</a:t>
            </a:r>
            <a:endParaRPr lang="en-US" sz="36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en-US" sz="3600" dirty="0" err="1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Semântica</a:t>
            </a:r>
            <a:endParaRPr lang="en-US" sz="36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en-US" sz="3600" dirty="0" err="1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Pragmática</a:t>
            </a:r>
            <a:endParaRPr lang="en-US" sz="36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14" name="Graphic 13" descr="Arrow: Slight curve">
            <a:extLst>
              <a:ext uri="{FF2B5EF4-FFF2-40B4-BE49-F238E27FC236}">
                <a16:creationId xmlns:a16="http://schemas.microsoft.com/office/drawing/2014/main" id="{1E6D8C71-E125-494C-ABC5-A067543844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6049" y="4895088"/>
            <a:ext cx="914400" cy="914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FD20577-8728-5249-91FD-F9FE160FB532}"/>
              </a:ext>
            </a:extLst>
          </p:cNvPr>
          <p:cNvSpPr txBox="1"/>
          <p:nvPr/>
        </p:nvSpPr>
        <p:spPr>
          <a:xfrm>
            <a:off x="7646276" y="2857747"/>
            <a:ext cx="3421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Frases</a:t>
            </a:r>
            <a:r>
              <a:rPr lang="en-US" dirty="0"/>
              <a:t> </a:t>
            </a:r>
            <a:r>
              <a:rPr lang="en-US" dirty="0" err="1"/>
              <a:t>podem</a:t>
            </a:r>
            <a:r>
              <a:rPr lang="en-US" dirty="0"/>
              <a:t> </a:t>
            </a:r>
            <a:r>
              <a:rPr lang="en-US" b="1" dirty="0"/>
              <a:t>ser</a:t>
            </a:r>
            <a:r>
              <a:rPr lang="en-US" dirty="0"/>
              <a:t> </a:t>
            </a:r>
            <a:r>
              <a:rPr lang="en-US" dirty="0" err="1"/>
              <a:t>ações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41335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037408" y="2337078"/>
            <a:ext cx="390066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i="1" dirty="0"/>
              <a:t>“Eu prometo que não acontecerá novamente.”</a:t>
            </a:r>
          </a:p>
          <a:p>
            <a:pPr algn="ctr"/>
            <a:endParaRPr lang="pt-BR" i="1" dirty="0"/>
          </a:p>
          <a:p>
            <a:pPr algn="ctr"/>
            <a:r>
              <a:rPr lang="pt-BR" i="1" dirty="0"/>
              <a:t>“Eu te perdoo”</a:t>
            </a:r>
          </a:p>
          <a:p>
            <a:pPr algn="ctr"/>
            <a:endParaRPr lang="pt-BR" i="1" dirty="0"/>
          </a:p>
          <a:p>
            <a:pPr algn="ctr"/>
            <a:r>
              <a:rPr lang="pt-BR" i="1" dirty="0"/>
              <a:t>“Eu vos declaro marido e mulher”</a:t>
            </a:r>
          </a:p>
          <a:p>
            <a:pPr algn="ctr"/>
            <a:endParaRPr lang="pt-BR" i="1" dirty="0"/>
          </a:p>
          <a:p>
            <a:pPr algn="ctr"/>
            <a:r>
              <a:rPr lang="pt-BR" i="1" dirty="0"/>
              <a:t>“Eu ordeno que você saia daqui”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437945" y="4871150"/>
            <a:ext cx="14584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/>
              <a:t>Atos de Fala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9DBD24A-902E-944B-AF9D-0813F138DCBC}"/>
              </a:ext>
            </a:extLst>
          </p:cNvPr>
          <p:cNvSpPr txBox="1"/>
          <p:nvPr/>
        </p:nvSpPr>
        <p:spPr>
          <a:xfrm>
            <a:off x="1586481" y="2027429"/>
            <a:ext cx="3741423" cy="341632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3600" dirty="0" err="1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Fonética</a:t>
            </a:r>
            <a:endParaRPr lang="en-US" sz="36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en-US" sz="3600" dirty="0" err="1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Fonologia</a:t>
            </a:r>
            <a:endParaRPr lang="en-US" sz="36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en-US" sz="3600" dirty="0" err="1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Morfologia</a:t>
            </a:r>
            <a:endParaRPr lang="en-US" sz="36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en-US" sz="3600" dirty="0" err="1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Sintaxe</a:t>
            </a:r>
            <a:endParaRPr lang="en-US" sz="36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en-US" sz="3600" dirty="0" err="1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Semântica</a:t>
            </a:r>
            <a:endParaRPr lang="en-US" sz="36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en-US" sz="3600" dirty="0" err="1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Pragmática</a:t>
            </a:r>
            <a:endParaRPr lang="en-US" sz="36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DDE2ADB-752D-6F41-9ED9-CB48D19EA2CB}"/>
              </a:ext>
            </a:extLst>
          </p:cNvPr>
          <p:cNvSpPr/>
          <p:nvPr/>
        </p:nvSpPr>
        <p:spPr>
          <a:xfrm>
            <a:off x="1493520" y="2017776"/>
            <a:ext cx="4242816" cy="37917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404E0C8-7F00-3A40-8DF1-0B03CBE70037}"/>
              </a:ext>
            </a:extLst>
          </p:cNvPr>
          <p:cNvSpPr txBox="1"/>
          <p:nvPr/>
        </p:nvSpPr>
        <p:spPr>
          <a:xfrm>
            <a:off x="1738881" y="2179829"/>
            <a:ext cx="3741423" cy="341632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3600" dirty="0" err="1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Fonética</a:t>
            </a:r>
            <a:endParaRPr lang="en-US" sz="36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en-US" sz="3600" dirty="0" err="1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Fonologia</a:t>
            </a:r>
            <a:endParaRPr lang="en-US" sz="36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en-US" sz="3600" dirty="0" err="1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Morfologia</a:t>
            </a:r>
            <a:endParaRPr lang="en-US" sz="36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en-US" sz="3600" dirty="0" err="1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Sintaxe</a:t>
            </a:r>
            <a:endParaRPr lang="en-US" sz="36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en-US" sz="3600" dirty="0" err="1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Semântica</a:t>
            </a:r>
            <a:endParaRPr lang="en-US" sz="36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en-US" sz="3600" dirty="0" err="1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Pragmática</a:t>
            </a:r>
            <a:endParaRPr lang="en-US" sz="36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14" name="Graphic 13" descr="Arrow: Slight curve">
            <a:extLst>
              <a:ext uri="{FF2B5EF4-FFF2-40B4-BE49-F238E27FC236}">
                <a16:creationId xmlns:a16="http://schemas.microsoft.com/office/drawing/2014/main" id="{1E6D8C71-E125-494C-ABC5-A067543844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6049" y="489508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4275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09868" y="1753814"/>
            <a:ext cx="9572263" cy="2852488"/>
          </a:xfrm>
        </p:spPr>
        <p:txBody>
          <a:bodyPr>
            <a:noAutofit/>
          </a:bodyPr>
          <a:lstStyle/>
          <a:p>
            <a:pPr>
              <a:lnSpc>
                <a:spcPct val="200000"/>
              </a:lnSpc>
            </a:pPr>
            <a:r>
              <a:rPr lang="pt-BR" sz="4800" dirty="0">
                <a:latin typeface="Microsoft JhengHei" charset="0"/>
                <a:ea typeface="Microsoft JhengHei" charset="0"/>
                <a:cs typeface="Microsoft JhengHei" charset="0"/>
              </a:rPr>
              <a:t>E LINGUÍSTICA COMPUTACIONAL?</a:t>
            </a:r>
          </a:p>
        </p:txBody>
      </p:sp>
    </p:spTree>
    <p:extLst>
      <p:ext uri="{BB962C8B-B14F-4D97-AF65-F5344CB8AC3E}">
        <p14:creationId xmlns:p14="http://schemas.microsoft.com/office/powerpoint/2010/main" val="10865614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8410" y="1008910"/>
            <a:ext cx="10120132" cy="427842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634451" y="5423390"/>
            <a:ext cx="5486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https://www.quora.com/How-is-computational-linguistics-different-from-natural-language-processing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58322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75FCA1F-1537-074A-8205-E1E5CCF7A10B}"/>
              </a:ext>
            </a:extLst>
          </p:cNvPr>
          <p:cNvSpPr txBox="1"/>
          <p:nvPr/>
        </p:nvSpPr>
        <p:spPr>
          <a:xfrm>
            <a:off x="2364826" y="2556582"/>
            <a:ext cx="7882759" cy="872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 </a:t>
            </a:r>
            <a:r>
              <a:rPr lang="en-US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linguística</a:t>
            </a:r>
            <a:r>
              <a:rPr 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computacional</a:t>
            </a:r>
            <a:r>
              <a:rPr 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</a:t>
            </a:r>
            <a:r>
              <a:rPr lang="en-US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desenvolve</a:t>
            </a:r>
            <a:r>
              <a:rPr 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métodos</a:t>
            </a:r>
            <a:r>
              <a:rPr 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computacionais</a:t>
            </a:r>
            <a:r>
              <a:rPr 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para responder a </a:t>
            </a:r>
            <a:r>
              <a:rPr lang="en-US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questões</a:t>
            </a:r>
            <a:r>
              <a:rPr 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científicas</a:t>
            </a:r>
            <a:r>
              <a:rPr 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da </a:t>
            </a:r>
            <a:r>
              <a:rPr lang="en-US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linguística</a:t>
            </a:r>
            <a:r>
              <a:rPr 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277035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92941" y="1458800"/>
            <a:ext cx="7558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Exemplos: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2941" y="1828132"/>
            <a:ext cx="4797687" cy="292873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23558" y="4782490"/>
            <a:ext cx="574104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/>
              <a:t>On Learning the Past Tenses of English Verbs </a:t>
            </a:r>
          </a:p>
          <a:p>
            <a:pPr algn="ctr"/>
            <a:r>
              <a:rPr lang="en-US" sz="1400" i="1" dirty="0"/>
              <a:t>D. E. RUMELHART and J. L. </a:t>
            </a:r>
            <a:r>
              <a:rPr lang="en-US" sz="1400" i="1" dirty="0" err="1"/>
              <a:t>McCLELLAND</a:t>
            </a:r>
            <a:r>
              <a:rPr lang="en-US" sz="1400" i="1" dirty="0"/>
              <a:t> </a:t>
            </a:r>
          </a:p>
          <a:p>
            <a:endParaRPr lang="pt-BR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1571" y="1859517"/>
            <a:ext cx="4779485" cy="289158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044209" y="4835471"/>
            <a:ext cx="429420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i="1" dirty="0"/>
              <a:t>A </a:t>
            </a:r>
            <a:r>
              <a:rPr lang="pt-BR" sz="1400" i="1" dirty="0" err="1"/>
              <a:t>Statistical</a:t>
            </a:r>
            <a:r>
              <a:rPr lang="pt-BR" sz="1400" i="1" dirty="0"/>
              <a:t> </a:t>
            </a:r>
            <a:r>
              <a:rPr lang="pt-BR" sz="1400" i="1" dirty="0" err="1"/>
              <a:t>contribution</a:t>
            </a:r>
            <a:r>
              <a:rPr lang="pt-BR" sz="1400" i="1" dirty="0"/>
              <a:t> </a:t>
            </a:r>
            <a:r>
              <a:rPr lang="pt-BR" sz="1400" i="1" dirty="0" err="1"/>
              <a:t>to</a:t>
            </a:r>
            <a:r>
              <a:rPr lang="pt-BR" sz="1400" i="1" dirty="0"/>
              <a:t> </a:t>
            </a:r>
            <a:r>
              <a:rPr lang="pt-BR" sz="1400" i="1" dirty="0" err="1"/>
              <a:t>Historical</a:t>
            </a:r>
            <a:r>
              <a:rPr lang="pt-BR" sz="1400" i="1" dirty="0"/>
              <a:t> </a:t>
            </a:r>
            <a:r>
              <a:rPr lang="pt-BR" sz="1400" i="1" dirty="0" err="1"/>
              <a:t>Linguistics</a:t>
            </a:r>
            <a:r>
              <a:rPr lang="pt-BR" sz="1400" i="1" dirty="0"/>
              <a:t> </a:t>
            </a:r>
          </a:p>
          <a:p>
            <a:pPr algn="ctr"/>
            <a:r>
              <a:rPr lang="pt-BR" sz="1400" dirty="0"/>
              <a:t> Rafael </a:t>
            </a:r>
            <a:r>
              <a:rPr lang="pt-BR" sz="1400" dirty="0" err="1"/>
              <a:t>Bassi</a:t>
            </a:r>
            <a:r>
              <a:rPr lang="pt-BR" sz="1400" dirty="0"/>
              <a:t> Stern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714194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792" y="2309134"/>
            <a:ext cx="9672416" cy="2198276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 flipV="1">
            <a:off x="7256709" y="2640955"/>
            <a:ext cx="2361236" cy="1119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678591" y="4997062"/>
            <a:ext cx="2546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Microsoft JhengHei" charset="0"/>
                <a:ea typeface="Microsoft JhengHei" charset="0"/>
                <a:cs typeface="Microsoft JhengHei" charset="0"/>
              </a:rPr>
              <a:t>Quais problemas?</a:t>
            </a:r>
          </a:p>
        </p:txBody>
      </p:sp>
    </p:spTree>
    <p:extLst>
      <p:ext uri="{BB962C8B-B14F-4D97-AF65-F5344CB8AC3E}">
        <p14:creationId xmlns:p14="http://schemas.microsoft.com/office/powerpoint/2010/main" val="1595850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31563" y="1709367"/>
            <a:ext cx="7528874" cy="2852488"/>
          </a:xfrm>
        </p:spPr>
        <p:txBody>
          <a:bodyPr>
            <a:noAutofit/>
          </a:bodyPr>
          <a:lstStyle/>
          <a:p>
            <a:pPr>
              <a:lnSpc>
                <a:spcPct val="200000"/>
              </a:lnSpc>
            </a:pPr>
            <a:r>
              <a:rPr lang="pt-BR" sz="4800" dirty="0">
                <a:latin typeface="Microsoft JhengHei" charset="0"/>
                <a:ea typeface="Microsoft JhengHei" charset="0"/>
                <a:cs typeface="Microsoft JhengHei" charset="0"/>
              </a:rPr>
              <a:t>O QUE É </a:t>
            </a:r>
            <a:br>
              <a:rPr lang="pt-BR" sz="4800" dirty="0">
                <a:latin typeface="Microsoft JhengHei" charset="0"/>
                <a:ea typeface="Microsoft JhengHei" charset="0"/>
                <a:cs typeface="Microsoft JhengHei" charset="0"/>
              </a:rPr>
            </a:br>
            <a:r>
              <a:rPr lang="pt-BR" sz="4800" dirty="0">
                <a:latin typeface="Microsoft JhengHei" charset="0"/>
                <a:ea typeface="Microsoft JhengHei" charset="0"/>
                <a:cs typeface="Microsoft JhengHei" charset="0"/>
              </a:rPr>
              <a:t>LINGUÍSTICA?</a:t>
            </a:r>
          </a:p>
        </p:txBody>
      </p:sp>
    </p:spTree>
    <p:extLst>
      <p:ext uri="{BB962C8B-B14F-4D97-AF65-F5344CB8AC3E}">
        <p14:creationId xmlns:p14="http://schemas.microsoft.com/office/powerpoint/2010/main" val="20681457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15342" y="1180618"/>
            <a:ext cx="53359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latin typeface="Microsoft JhengHei" charset="0"/>
                <a:ea typeface="Microsoft JhengHei" charset="0"/>
                <a:cs typeface="Microsoft JhengHei" charset="0"/>
              </a:rPr>
              <a:t>Problema #1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F76A5FC-8038-BC49-91D1-A0CACBB0D904}"/>
              </a:ext>
            </a:extLst>
          </p:cNvPr>
          <p:cNvSpPr txBox="1"/>
          <p:nvPr/>
        </p:nvSpPr>
        <p:spPr>
          <a:xfrm>
            <a:off x="2664373" y="2837793"/>
            <a:ext cx="690529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Entender</a:t>
            </a:r>
            <a:r>
              <a:rPr 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a </a:t>
            </a:r>
            <a:r>
              <a:rPr lang="en-US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opinião</a:t>
            </a:r>
            <a:r>
              <a:rPr 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dos </a:t>
            </a:r>
            <a:r>
              <a:rPr lang="en-US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usuários</a:t>
            </a:r>
            <a:r>
              <a:rPr 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do </a:t>
            </a:r>
            <a:r>
              <a:rPr lang="en-US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seu</a:t>
            </a:r>
            <a:r>
              <a:rPr 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produto</a:t>
            </a:r>
            <a:r>
              <a:rPr 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.</a:t>
            </a:r>
          </a:p>
          <a:p>
            <a:pPr algn="ctr"/>
            <a:endParaRPr 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algn="ctr"/>
            <a:r>
              <a:rPr lang="en-US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Campanha</a:t>
            </a:r>
            <a:r>
              <a:rPr 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de marketing </a:t>
            </a:r>
            <a:r>
              <a:rPr lang="en-US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voltada</a:t>
            </a:r>
            <a:r>
              <a:rPr 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para </a:t>
            </a:r>
            <a:r>
              <a:rPr lang="en-US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necessidades</a:t>
            </a:r>
            <a:r>
              <a:rPr 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dos </a:t>
            </a:r>
            <a:r>
              <a:rPr lang="en-US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seus</a:t>
            </a:r>
            <a:r>
              <a:rPr 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clientes</a:t>
            </a:r>
            <a:r>
              <a:rPr 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.</a:t>
            </a:r>
          </a:p>
          <a:p>
            <a:pPr algn="ctr"/>
            <a:endParaRPr 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algn="ctr"/>
            <a:endParaRPr 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7963669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15342" y="1180618"/>
            <a:ext cx="53359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latin typeface="Microsoft JhengHei" charset="0"/>
                <a:ea typeface="Microsoft JhengHei" charset="0"/>
                <a:cs typeface="Microsoft JhengHei" charset="0"/>
              </a:rPr>
              <a:t>Problema #1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013995" y="2013995"/>
            <a:ext cx="7824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>
                <a:latin typeface="Microsoft JhengHei" charset="0"/>
                <a:ea typeface="Microsoft JhengHei" charset="0"/>
                <a:cs typeface="Microsoft JhengHei" charset="0"/>
              </a:rPr>
              <a:t>Word </a:t>
            </a:r>
            <a:r>
              <a:rPr lang="pt-BR" sz="3600" b="1" dirty="0" err="1">
                <a:latin typeface="Microsoft JhengHei" charset="0"/>
                <a:ea typeface="Microsoft JhengHei" charset="0"/>
                <a:cs typeface="Microsoft JhengHei" charset="0"/>
              </a:rPr>
              <a:t>Embeddings</a:t>
            </a:r>
            <a:endParaRPr lang="pt-BR" sz="3600" b="1" dirty="0">
              <a:latin typeface="Microsoft JhengHei" charset="0"/>
              <a:ea typeface="Microsoft JhengHei" charset="0"/>
              <a:cs typeface="Microsoft JhengHei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629873" y="2013995"/>
            <a:ext cx="532436" cy="5440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0122" y="4002517"/>
            <a:ext cx="1759502" cy="175178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682378" y="4416745"/>
            <a:ext cx="39816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pt-BR" dirty="0"/>
              <a:t>Comentário Positivo</a:t>
            </a:r>
          </a:p>
          <a:p>
            <a:pPr marL="285750" indent="-285750">
              <a:buFont typeface="Arial" charset="0"/>
              <a:buChar char="•"/>
            </a:pPr>
            <a:r>
              <a:rPr lang="pt-BR" dirty="0"/>
              <a:t>Comentário Negativo</a:t>
            </a:r>
          </a:p>
          <a:p>
            <a:pPr marL="285750" indent="-285750">
              <a:buFont typeface="Arial" charset="0"/>
              <a:buChar char="•"/>
            </a:pPr>
            <a:r>
              <a:rPr lang="pt-BR" dirty="0"/>
              <a:t>Comentário Neutro</a:t>
            </a:r>
          </a:p>
        </p:txBody>
      </p:sp>
    </p:spTree>
    <p:extLst>
      <p:ext uri="{BB962C8B-B14F-4D97-AF65-F5344CB8AC3E}">
        <p14:creationId xmlns:p14="http://schemas.microsoft.com/office/powerpoint/2010/main" val="1977694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15342" y="1180618"/>
            <a:ext cx="53359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latin typeface="Microsoft JhengHei" charset="0"/>
                <a:ea typeface="Microsoft JhengHei" charset="0"/>
                <a:cs typeface="Microsoft JhengHei" charset="0"/>
              </a:rPr>
              <a:t>Problema #1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013995" y="2013995"/>
            <a:ext cx="7824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>
                <a:latin typeface="Microsoft JhengHei" charset="0"/>
                <a:ea typeface="Microsoft JhengHei" charset="0"/>
                <a:cs typeface="Microsoft JhengHei" charset="0"/>
              </a:rPr>
              <a:t>Word </a:t>
            </a:r>
            <a:r>
              <a:rPr lang="pt-BR" sz="3600" b="1" dirty="0" err="1">
                <a:latin typeface="Microsoft JhengHei" charset="0"/>
                <a:ea typeface="Microsoft JhengHei" charset="0"/>
                <a:cs typeface="Microsoft JhengHei" charset="0"/>
              </a:rPr>
              <a:t>Embeddings</a:t>
            </a:r>
            <a:endParaRPr lang="pt-BR" sz="3600" b="1" dirty="0">
              <a:latin typeface="Microsoft JhengHei" charset="0"/>
              <a:ea typeface="Microsoft JhengHei" charset="0"/>
              <a:cs typeface="Microsoft JhengHei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629873" y="2013995"/>
            <a:ext cx="532436" cy="5440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4967" y="3266780"/>
            <a:ext cx="4721033" cy="258918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612073" y="5691699"/>
            <a:ext cx="3310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i="1" dirty="0" err="1">
                <a:latin typeface="Microsoft JhengHei" charset="0"/>
                <a:ea typeface="Microsoft JhengHei" charset="0"/>
                <a:cs typeface="Microsoft JhengHei" charset="0"/>
              </a:rPr>
              <a:t>One</a:t>
            </a:r>
            <a:r>
              <a:rPr lang="pt-BR" i="1" dirty="0">
                <a:latin typeface="Microsoft JhengHei" charset="0"/>
                <a:ea typeface="Microsoft JhengHei" charset="0"/>
                <a:cs typeface="Microsoft JhengHei" charset="0"/>
              </a:rPr>
              <a:t>-hot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382425" y="4099705"/>
            <a:ext cx="35117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Microsoft JhengHei" charset="0"/>
                <a:ea typeface="Microsoft JhengHei" charset="0"/>
                <a:cs typeface="Microsoft JhengHei" charset="0"/>
              </a:rPr>
              <a:t>Problema: Essa representação não preserva as relações entre as palavras.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6630" y="5365142"/>
            <a:ext cx="2883297" cy="511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197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15342" y="1180618"/>
            <a:ext cx="53359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latin typeface="Microsoft JhengHei" charset="0"/>
                <a:ea typeface="Microsoft JhengHei" charset="0"/>
                <a:cs typeface="Microsoft JhengHei" charset="0"/>
              </a:rPr>
              <a:t>Problema #1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013995" y="2013995"/>
            <a:ext cx="7824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>
                <a:latin typeface="Microsoft JhengHei" charset="0"/>
                <a:ea typeface="Microsoft JhengHei" charset="0"/>
                <a:cs typeface="Microsoft JhengHei" charset="0"/>
              </a:rPr>
              <a:t>Word </a:t>
            </a:r>
            <a:r>
              <a:rPr lang="pt-BR" sz="3600" b="1" dirty="0" err="1">
                <a:latin typeface="Microsoft JhengHei" charset="0"/>
                <a:ea typeface="Microsoft JhengHei" charset="0"/>
                <a:cs typeface="Microsoft JhengHei" charset="0"/>
              </a:rPr>
              <a:t>Embeddings</a:t>
            </a:r>
            <a:endParaRPr lang="pt-BR" sz="3600" b="1" dirty="0">
              <a:latin typeface="Microsoft JhengHei" charset="0"/>
              <a:ea typeface="Microsoft JhengHei" charset="0"/>
              <a:cs typeface="Microsoft JhengHei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629873" y="2013995"/>
            <a:ext cx="532436" cy="5440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2" name="TextBox 11"/>
          <p:cNvSpPr txBox="1"/>
          <p:nvPr/>
        </p:nvSpPr>
        <p:spPr>
          <a:xfrm>
            <a:off x="5926238" y="3070973"/>
            <a:ext cx="57294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i="1" dirty="0">
                <a:latin typeface="Microsoft JhengHei" charset="0"/>
                <a:ea typeface="Microsoft JhengHei" charset="0"/>
                <a:cs typeface="Microsoft JhengHei" charset="0"/>
              </a:rPr>
              <a:t>“You shall know a word by the company it keeps"</a:t>
            </a:r>
          </a:p>
          <a:p>
            <a:pPr fontAlgn="base"/>
            <a:r>
              <a:rPr lang="en-US" i="1" dirty="0">
                <a:latin typeface="Microsoft JhengHei" charset="0"/>
                <a:ea typeface="Microsoft JhengHei" charset="0"/>
                <a:cs typeface="Microsoft JhengHei" charset="0"/>
              </a:rPr>
              <a:t>				J. R. Firth</a:t>
            </a:r>
          </a:p>
          <a:p>
            <a:endParaRPr lang="pt-BR" i="1" dirty="0">
              <a:latin typeface="Microsoft JhengHei" charset="0"/>
              <a:ea typeface="Microsoft JhengHei" charset="0"/>
              <a:cs typeface="Microsoft JhengHei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518703" y="4253971"/>
            <a:ext cx="631977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Intuição:</a:t>
            </a:r>
          </a:p>
          <a:p>
            <a:endParaRPr lang="pt-BR" dirty="0"/>
          </a:p>
          <a:p>
            <a:r>
              <a:rPr lang="pt-BR" i="1" dirty="0"/>
              <a:t>“</a:t>
            </a:r>
            <a:r>
              <a:rPr lang="pt-BR" i="1" dirty="0" err="1"/>
              <a:t>I</a:t>
            </a:r>
            <a:r>
              <a:rPr lang="pt-BR" i="1" dirty="0"/>
              <a:t> </a:t>
            </a:r>
            <a:r>
              <a:rPr lang="pt-BR" i="1" dirty="0" err="1"/>
              <a:t>love</a:t>
            </a:r>
            <a:r>
              <a:rPr lang="pt-BR" i="1" dirty="0"/>
              <a:t> </a:t>
            </a:r>
            <a:r>
              <a:rPr lang="pt-BR" i="1" dirty="0" err="1"/>
              <a:t>him</a:t>
            </a:r>
            <a:r>
              <a:rPr lang="pt-BR" i="1" dirty="0"/>
              <a:t>, </a:t>
            </a:r>
            <a:r>
              <a:rPr lang="pt-BR" i="1" dirty="0" err="1"/>
              <a:t>he</a:t>
            </a:r>
            <a:r>
              <a:rPr lang="pt-BR" i="1" dirty="0"/>
              <a:t> </a:t>
            </a:r>
            <a:r>
              <a:rPr lang="pt-BR" i="1" dirty="0" err="1"/>
              <a:t>is</a:t>
            </a:r>
            <a:r>
              <a:rPr lang="pt-BR" i="1" dirty="0"/>
              <a:t> </a:t>
            </a:r>
            <a:r>
              <a:rPr lang="pt-BR" i="1" dirty="0" err="1"/>
              <a:t>such</a:t>
            </a:r>
            <a:r>
              <a:rPr lang="pt-BR" i="1" dirty="0"/>
              <a:t> a </a:t>
            </a:r>
            <a:r>
              <a:rPr lang="pt-BR" i="1" dirty="0" err="1"/>
              <a:t>lovely</a:t>
            </a:r>
            <a:r>
              <a:rPr lang="pt-BR" i="1" dirty="0">
                <a:solidFill>
                  <a:srgbClr val="FF0000"/>
                </a:solidFill>
              </a:rPr>
              <a:t>, </a:t>
            </a:r>
            <a:r>
              <a:rPr lang="pt-BR" i="1" dirty="0" err="1">
                <a:solidFill>
                  <a:srgbClr val="FF0000"/>
                </a:solidFill>
              </a:rPr>
              <a:t>pulchritudinous</a:t>
            </a:r>
            <a:r>
              <a:rPr lang="pt-BR" i="1" dirty="0"/>
              <a:t>, </a:t>
            </a:r>
            <a:r>
              <a:rPr lang="pt-BR" i="1" dirty="0" err="1"/>
              <a:t>nice</a:t>
            </a:r>
            <a:r>
              <a:rPr lang="pt-BR" i="1" dirty="0"/>
              <a:t> man.”</a:t>
            </a:r>
          </a:p>
          <a:p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39521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15342" y="1180618"/>
            <a:ext cx="53359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latin typeface="Microsoft JhengHei" charset="0"/>
                <a:ea typeface="Microsoft JhengHei" charset="0"/>
                <a:cs typeface="Microsoft JhengHei" charset="0"/>
              </a:rPr>
              <a:t>Problema #1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76811" y="1703838"/>
            <a:ext cx="7824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>
                <a:latin typeface="Microsoft JhengHei" charset="0"/>
                <a:ea typeface="Microsoft JhengHei" charset="0"/>
                <a:cs typeface="Microsoft JhengHei" charset="0"/>
              </a:rPr>
              <a:t>Word </a:t>
            </a:r>
            <a:r>
              <a:rPr lang="pt-BR" sz="3600" b="1" dirty="0" err="1">
                <a:latin typeface="Microsoft JhengHei" charset="0"/>
                <a:ea typeface="Microsoft JhengHei" charset="0"/>
                <a:cs typeface="Microsoft JhengHei" charset="0"/>
              </a:rPr>
              <a:t>Embeddings</a:t>
            </a:r>
            <a:endParaRPr lang="pt-BR" sz="3600" b="1" dirty="0">
              <a:latin typeface="Microsoft JhengHei" charset="0"/>
              <a:ea typeface="Microsoft JhengHei" charset="0"/>
              <a:cs typeface="Microsoft JhengHei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629873" y="2013995"/>
            <a:ext cx="532436" cy="5440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2742" y="2974688"/>
            <a:ext cx="2270339" cy="292996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3845" y="2974688"/>
            <a:ext cx="2369943" cy="292996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657160" y="6033036"/>
            <a:ext cx="62966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/>
            <a:r>
              <a:rPr lang="en-US" sz="1400" dirty="0"/>
              <a:t>Efficient Estimation of Word Representations in Vector Space</a:t>
            </a:r>
          </a:p>
          <a:p>
            <a:pPr algn="ctr" fontAlgn="base"/>
            <a:r>
              <a:rPr lang="en-US" sz="1400" dirty="0"/>
              <a:t>Tomas </a:t>
            </a:r>
            <a:r>
              <a:rPr lang="en-US" sz="1400" dirty="0" err="1"/>
              <a:t>Mikolov</a:t>
            </a:r>
            <a:r>
              <a:rPr lang="en-US" sz="1400" dirty="0"/>
              <a:t>, Kai Chen, Greg </a:t>
            </a:r>
            <a:r>
              <a:rPr lang="en-US" sz="1400" dirty="0" err="1"/>
              <a:t>Corrado</a:t>
            </a:r>
            <a:r>
              <a:rPr lang="en-US" sz="1400" dirty="0"/>
              <a:t>,  Jeffrey Dean</a:t>
            </a:r>
          </a:p>
          <a:p>
            <a:pPr algn="ctr" fontAlgn="base"/>
            <a:r>
              <a:rPr lang="en-US" sz="1400" dirty="0"/>
              <a:t> Google Inc., Mountain View, CA</a:t>
            </a:r>
          </a:p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1273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15342" y="1180618"/>
            <a:ext cx="53359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latin typeface="Microsoft JhengHei" charset="0"/>
                <a:ea typeface="Microsoft JhengHei" charset="0"/>
                <a:cs typeface="Microsoft JhengHei" charset="0"/>
              </a:rPr>
              <a:t>Problema #2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629873" y="2013995"/>
            <a:ext cx="532436" cy="5440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7" name="TextBox 6"/>
          <p:cNvSpPr txBox="1"/>
          <p:nvPr/>
        </p:nvSpPr>
        <p:spPr>
          <a:xfrm>
            <a:off x="1603092" y="2267771"/>
            <a:ext cx="4757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Tradução Automática: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6021" y="3201036"/>
            <a:ext cx="4450547" cy="2473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6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15342" y="1180618"/>
            <a:ext cx="53359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latin typeface="Microsoft JhengHei" charset="0"/>
                <a:ea typeface="Microsoft JhengHei" charset="0"/>
                <a:cs typeface="Microsoft JhengHei" charset="0"/>
              </a:rPr>
              <a:t>Problema #2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013995" y="2013995"/>
            <a:ext cx="7824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>
                <a:latin typeface="Microsoft JhengHei" charset="0"/>
                <a:ea typeface="Microsoft JhengHei" charset="0"/>
                <a:cs typeface="Microsoft JhengHei" charset="0"/>
              </a:rPr>
              <a:t>Modelos de Linguagem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629873" y="2013995"/>
            <a:ext cx="532436" cy="5440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8CB7E5-0928-6B4D-AB23-2DD05714FDC2}"/>
              </a:ext>
            </a:extLst>
          </p:cNvPr>
          <p:cNvSpPr txBox="1"/>
          <p:nvPr/>
        </p:nvSpPr>
        <p:spPr>
          <a:xfrm>
            <a:off x="998217" y="3244334"/>
            <a:ext cx="28850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N- </a:t>
            </a:r>
            <a:r>
              <a:rPr lang="en-US" dirty="0" err="1"/>
              <a:t>Gramas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91522EE-3FD9-634A-9609-9F05CB4CBCA9}"/>
              </a:ext>
            </a:extLst>
          </p:cNvPr>
          <p:cNvSpPr txBox="1"/>
          <p:nvPr/>
        </p:nvSpPr>
        <p:spPr>
          <a:xfrm>
            <a:off x="654968" y="3876151"/>
            <a:ext cx="589630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Essa </a:t>
            </a:r>
            <a:r>
              <a:rPr lang="en-US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é</a:t>
            </a:r>
            <a:r>
              <a:rPr 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uma</a:t>
            </a:r>
            <a:r>
              <a:rPr 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frase</a:t>
            </a:r>
            <a:r>
              <a:rPr 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de </a:t>
            </a:r>
            <a:r>
              <a:rPr lang="en-US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exemplo</a:t>
            </a:r>
            <a:r>
              <a:rPr 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.</a:t>
            </a:r>
          </a:p>
          <a:p>
            <a:endParaRPr 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Essa </a:t>
            </a:r>
            <a:r>
              <a:rPr lang="en-US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é</a:t>
            </a:r>
            <a:r>
              <a:rPr 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uma</a:t>
            </a:r>
            <a:r>
              <a:rPr 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outra</a:t>
            </a:r>
            <a:r>
              <a:rPr 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frase</a:t>
            </a:r>
            <a:r>
              <a:rPr 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de </a:t>
            </a:r>
            <a:r>
              <a:rPr lang="en-US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exemplo</a:t>
            </a:r>
            <a:r>
              <a:rPr 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.</a:t>
            </a:r>
          </a:p>
          <a:p>
            <a:endParaRPr 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Essa </a:t>
            </a:r>
            <a:r>
              <a:rPr lang="en-US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também</a:t>
            </a:r>
            <a:r>
              <a:rPr 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é</a:t>
            </a:r>
            <a:r>
              <a:rPr 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uma</a:t>
            </a:r>
            <a:r>
              <a:rPr 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frase</a:t>
            </a:r>
            <a:r>
              <a:rPr 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de </a:t>
            </a:r>
            <a:r>
              <a:rPr lang="en-US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exemplo</a:t>
            </a:r>
            <a:r>
              <a:rPr 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.</a:t>
            </a: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E07861BE-E453-D749-A0FC-74C8A6AD00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3737066"/>
              </p:ext>
            </p:extLst>
          </p:nvPr>
        </p:nvGraphicFramePr>
        <p:xfrm>
          <a:off x="5659822" y="2981848"/>
          <a:ext cx="5533960" cy="3443761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819806">
                  <a:extLst>
                    <a:ext uri="{9D8B030D-6E8A-4147-A177-3AD203B41FA5}">
                      <a16:colId xmlns:a16="http://schemas.microsoft.com/office/drawing/2014/main" val="1355038658"/>
                    </a:ext>
                  </a:extLst>
                </a:gridCol>
                <a:gridCol w="488731">
                  <a:extLst>
                    <a:ext uri="{9D8B030D-6E8A-4147-A177-3AD203B41FA5}">
                      <a16:colId xmlns:a16="http://schemas.microsoft.com/office/drawing/2014/main" val="601650779"/>
                    </a:ext>
                  </a:extLst>
                </a:gridCol>
                <a:gridCol w="366755">
                  <a:extLst>
                    <a:ext uri="{9D8B030D-6E8A-4147-A177-3AD203B41FA5}">
                      <a16:colId xmlns:a16="http://schemas.microsoft.com/office/drawing/2014/main" val="1759305715"/>
                    </a:ext>
                  </a:extLst>
                </a:gridCol>
                <a:gridCol w="784246">
                  <a:extLst>
                    <a:ext uri="{9D8B030D-6E8A-4147-A177-3AD203B41FA5}">
                      <a16:colId xmlns:a16="http://schemas.microsoft.com/office/drawing/2014/main" val="3715081948"/>
                    </a:ext>
                  </a:extLst>
                </a:gridCol>
                <a:gridCol w="614884">
                  <a:extLst>
                    <a:ext uri="{9D8B030D-6E8A-4147-A177-3AD203B41FA5}">
                      <a16:colId xmlns:a16="http://schemas.microsoft.com/office/drawing/2014/main" val="1265998188"/>
                    </a:ext>
                  </a:extLst>
                </a:gridCol>
                <a:gridCol w="614884">
                  <a:extLst>
                    <a:ext uri="{9D8B030D-6E8A-4147-A177-3AD203B41FA5}">
                      <a16:colId xmlns:a16="http://schemas.microsoft.com/office/drawing/2014/main" val="1738053926"/>
                    </a:ext>
                  </a:extLst>
                </a:gridCol>
                <a:gridCol w="409727">
                  <a:extLst>
                    <a:ext uri="{9D8B030D-6E8A-4147-A177-3AD203B41FA5}">
                      <a16:colId xmlns:a16="http://schemas.microsoft.com/office/drawing/2014/main" val="2845620945"/>
                    </a:ext>
                  </a:extLst>
                </a:gridCol>
                <a:gridCol w="772511">
                  <a:extLst>
                    <a:ext uri="{9D8B030D-6E8A-4147-A177-3AD203B41FA5}">
                      <a16:colId xmlns:a16="http://schemas.microsoft.com/office/drawing/2014/main" val="441658498"/>
                    </a:ext>
                  </a:extLst>
                </a:gridCol>
                <a:gridCol w="662416">
                  <a:extLst>
                    <a:ext uri="{9D8B030D-6E8A-4147-A177-3AD203B41FA5}">
                      <a16:colId xmlns:a16="http://schemas.microsoft.com/office/drawing/2014/main" val="3070567214"/>
                    </a:ext>
                  </a:extLst>
                </a:gridCol>
              </a:tblGrid>
              <a:tr h="558344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Essa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é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também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uma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frase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exemplo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outra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8123961"/>
                  </a:ext>
                </a:extLst>
              </a:tr>
              <a:tr h="256064">
                <a:tc>
                  <a:txBody>
                    <a:bodyPr/>
                    <a:lstStyle/>
                    <a:p>
                      <a:r>
                        <a:rPr lang="en-US" sz="1200" dirty="0"/>
                        <a:t>Essa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5911347"/>
                  </a:ext>
                </a:extLst>
              </a:tr>
              <a:tr h="256064">
                <a:tc>
                  <a:txBody>
                    <a:bodyPr/>
                    <a:lstStyle/>
                    <a:p>
                      <a:r>
                        <a:rPr lang="en-US" sz="1200" dirty="0" err="1"/>
                        <a:t>é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9643621"/>
                  </a:ext>
                </a:extLst>
              </a:tr>
              <a:tr h="448113">
                <a:tc>
                  <a:txBody>
                    <a:bodyPr/>
                    <a:lstStyle/>
                    <a:p>
                      <a:r>
                        <a:rPr lang="en-US" sz="1200" dirty="0" err="1"/>
                        <a:t>também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7487961"/>
                  </a:ext>
                </a:extLst>
              </a:tr>
              <a:tr h="256064">
                <a:tc>
                  <a:txBody>
                    <a:bodyPr/>
                    <a:lstStyle/>
                    <a:p>
                      <a:r>
                        <a:rPr lang="en-US" sz="1200" dirty="0"/>
                        <a:t>Uma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7742608"/>
                  </a:ext>
                </a:extLst>
              </a:tr>
              <a:tr h="390840">
                <a:tc>
                  <a:txBody>
                    <a:bodyPr/>
                    <a:lstStyle/>
                    <a:p>
                      <a:r>
                        <a:rPr lang="en-US" sz="1200" dirty="0" err="1"/>
                        <a:t>frase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960101"/>
                  </a:ext>
                </a:extLst>
              </a:tr>
              <a:tr h="256064">
                <a:tc>
                  <a:txBody>
                    <a:bodyPr/>
                    <a:lstStyle/>
                    <a:p>
                      <a:r>
                        <a:rPr lang="en-US" sz="1200" dirty="0"/>
                        <a:t>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9541288"/>
                  </a:ext>
                </a:extLst>
              </a:tr>
              <a:tr h="558344">
                <a:tc>
                  <a:txBody>
                    <a:bodyPr/>
                    <a:lstStyle/>
                    <a:p>
                      <a:r>
                        <a:rPr lang="en-US" sz="1200" dirty="0" err="1"/>
                        <a:t>exemplo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0780729"/>
                  </a:ext>
                </a:extLst>
              </a:tr>
              <a:tr h="390840">
                <a:tc>
                  <a:txBody>
                    <a:bodyPr/>
                    <a:lstStyle/>
                    <a:p>
                      <a:r>
                        <a:rPr lang="en-US" sz="1200" dirty="0" err="1"/>
                        <a:t>outra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1199513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9B9071C7-3203-B64B-B91E-CF6C18FDD127}"/>
              </a:ext>
            </a:extLst>
          </p:cNvPr>
          <p:cNvSpPr txBox="1"/>
          <p:nvPr/>
        </p:nvSpPr>
        <p:spPr>
          <a:xfrm>
            <a:off x="4629873" y="6056277"/>
            <a:ext cx="16553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 = 1 </a:t>
            </a:r>
          </a:p>
        </p:txBody>
      </p:sp>
    </p:spTree>
    <p:extLst>
      <p:ext uri="{BB962C8B-B14F-4D97-AF65-F5344CB8AC3E}">
        <p14:creationId xmlns:p14="http://schemas.microsoft.com/office/powerpoint/2010/main" val="1768435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491522EE-3FD9-634A-9609-9F05CB4CBCA9}"/>
              </a:ext>
            </a:extLst>
          </p:cNvPr>
          <p:cNvSpPr txBox="1"/>
          <p:nvPr/>
        </p:nvSpPr>
        <p:spPr>
          <a:xfrm>
            <a:off x="3986579" y="4127315"/>
            <a:ext cx="36912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Essa </a:t>
            </a:r>
            <a:r>
              <a:rPr lang="en-US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é</a:t>
            </a:r>
            <a:r>
              <a:rPr 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uma</a:t>
            </a:r>
            <a:r>
              <a:rPr 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frase</a:t>
            </a:r>
            <a:r>
              <a:rPr 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de </a:t>
            </a:r>
            <a:r>
              <a:rPr lang="en-US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exemplo</a:t>
            </a:r>
            <a:r>
              <a:rPr 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.</a:t>
            </a:r>
          </a:p>
          <a:p>
            <a:endParaRPr 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215342" y="1180618"/>
            <a:ext cx="53359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latin typeface="Microsoft JhengHei" charset="0"/>
                <a:ea typeface="Microsoft JhengHei" charset="0"/>
                <a:cs typeface="Microsoft JhengHei" charset="0"/>
              </a:rPr>
              <a:t>Problema #2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013995" y="2013995"/>
            <a:ext cx="7824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>
                <a:latin typeface="Microsoft JhengHei" charset="0"/>
                <a:ea typeface="Microsoft JhengHei" charset="0"/>
                <a:cs typeface="Microsoft JhengHei" charset="0"/>
              </a:rPr>
              <a:t>Modelos de Linguagem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629873" y="2013995"/>
            <a:ext cx="532436" cy="5440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8CB7E5-0928-6B4D-AB23-2DD05714FDC2}"/>
              </a:ext>
            </a:extLst>
          </p:cNvPr>
          <p:cNvSpPr txBox="1"/>
          <p:nvPr/>
        </p:nvSpPr>
        <p:spPr>
          <a:xfrm>
            <a:off x="998217" y="3244334"/>
            <a:ext cx="28850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N- </a:t>
            </a:r>
            <a:r>
              <a:rPr lang="en-US" dirty="0" err="1"/>
              <a:t>Gramas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6889D5E-132C-2E48-97DA-2D1387C25C8B}"/>
              </a:ext>
            </a:extLst>
          </p:cNvPr>
          <p:cNvSpPr/>
          <p:nvPr/>
        </p:nvSpPr>
        <p:spPr>
          <a:xfrm>
            <a:off x="3986580" y="4127315"/>
            <a:ext cx="790372" cy="3231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8B2738B-9226-2546-8D3C-538E4D0FFEC9}"/>
              </a:ext>
            </a:extLst>
          </p:cNvPr>
          <p:cNvSpPr/>
          <p:nvPr/>
        </p:nvSpPr>
        <p:spPr>
          <a:xfrm>
            <a:off x="4533122" y="4153587"/>
            <a:ext cx="790372" cy="3231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A1DBF36-5D32-FA41-A42F-DAD41318B6E0}"/>
              </a:ext>
            </a:extLst>
          </p:cNvPr>
          <p:cNvSpPr/>
          <p:nvPr/>
        </p:nvSpPr>
        <p:spPr>
          <a:xfrm>
            <a:off x="4785364" y="4137822"/>
            <a:ext cx="1084672" cy="3389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3DDD820-0FF4-104F-BAE1-1C795DAC708C}"/>
              </a:ext>
            </a:extLst>
          </p:cNvPr>
          <p:cNvSpPr/>
          <p:nvPr/>
        </p:nvSpPr>
        <p:spPr>
          <a:xfrm>
            <a:off x="5337160" y="4137822"/>
            <a:ext cx="790372" cy="3231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1784307-2A61-404D-B204-E45EA30FC07B}"/>
              </a:ext>
            </a:extLst>
          </p:cNvPr>
          <p:cNvSpPr/>
          <p:nvPr/>
        </p:nvSpPr>
        <p:spPr>
          <a:xfrm>
            <a:off x="5904723" y="4137821"/>
            <a:ext cx="1363179" cy="3389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468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5" grpId="0" animBg="1"/>
      <p:bldP spid="16" grpId="0" animBg="1"/>
      <p:bldP spid="17" grpId="0" animBg="1"/>
      <p:bldP spid="18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15342" y="1180618"/>
            <a:ext cx="53359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latin typeface="Microsoft JhengHei" charset="0"/>
                <a:ea typeface="Microsoft JhengHei" charset="0"/>
                <a:cs typeface="Microsoft JhengHei" charset="0"/>
              </a:rPr>
              <a:t>Problema #2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013995" y="2013995"/>
            <a:ext cx="7824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>
                <a:latin typeface="Microsoft JhengHei" charset="0"/>
                <a:ea typeface="Microsoft JhengHei" charset="0"/>
                <a:cs typeface="Microsoft JhengHei" charset="0"/>
              </a:rPr>
              <a:t>Modelos de Linguagem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629873" y="2013995"/>
            <a:ext cx="532436" cy="5440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3183" y="3253788"/>
            <a:ext cx="4965633" cy="313087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620482" y="6107663"/>
            <a:ext cx="30314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/>
              <a:t>Beatriz Albiero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560786" y="3107269"/>
            <a:ext cx="3173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Redes Neurais Recorrentes</a:t>
            </a:r>
          </a:p>
        </p:txBody>
      </p:sp>
    </p:spTree>
    <p:extLst>
      <p:ext uri="{BB962C8B-B14F-4D97-AF65-F5344CB8AC3E}">
        <p14:creationId xmlns:p14="http://schemas.microsoft.com/office/powerpoint/2010/main" val="21773925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15342" y="1180618"/>
            <a:ext cx="53359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latin typeface="Microsoft JhengHei" charset="0"/>
                <a:ea typeface="Microsoft JhengHei" charset="0"/>
                <a:cs typeface="Microsoft JhengHei" charset="0"/>
              </a:rPr>
              <a:t>Problema #2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013995" y="2013995"/>
            <a:ext cx="7824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>
                <a:latin typeface="Microsoft JhengHei" charset="0"/>
                <a:ea typeface="Microsoft JhengHei" charset="0"/>
                <a:cs typeface="Microsoft JhengHei" charset="0"/>
              </a:rPr>
              <a:t>Modelos de Linguagem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629873" y="2013995"/>
            <a:ext cx="532436" cy="5440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7" name="TextBox 6"/>
          <p:cNvSpPr txBox="1"/>
          <p:nvPr/>
        </p:nvSpPr>
        <p:spPr>
          <a:xfrm>
            <a:off x="1757599" y="2884456"/>
            <a:ext cx="4757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Tradução Automática: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9144" y="3477918"/>
            <a:ext cx="7244676" cy="274926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E21752F-DF8F-C748-AEBE-4F5C0DEC2C3F}"/>
              </a:ext>
            </a:extLst>
          </p:cNvPr>
          <p:cNvSpPr/>
          <p:nvPr/>
        </p:nvSpPr>
        <p:spPr>
          <a:xfrm>
            <a:off x="5833241" y="3641834"/>
            <a:ext cx="4005240" cy="25853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3760A73-927B-8B40-AF41-6CB8A9AE66B9}"/>
              </a:ext>
            </a:extLst>
          </p:cNvPr>
          <p:cNvSpPr txBox="1"/>
          <p:nvPr/>
        </p:nvSpPr>
        <p:spPr>
          <a:xfrm>
            <a:off x="5162309" y="3196896"/>
            <a:ext cx="5561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Modelo</a:t>
            </a:r>
            <a:r>
              <a:rPr lang="en-US" dirty="0"/>
              <a:t> de </a:t>
            </a:r>
            <a:r>
              <a:rPr lang="en-US" dirty="0" err="1"/>
              <a:t>Linguagem</a:t>
            </a:r>
            <a:r>
              <a:rPr lang="en-US" dirty="0"/>
              <a:t> com Rede Neural </a:t>
            </a:r>
            <a:r>
              <a:rPr lang="en-US" dirty="0" err="1"/>
              <a:t>Recorrente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31D1FBB-844A-114E-B188-881475D554C8}"/>
              </a:ext>
            </a:extLst>
          </p:cNvPr>
          <p:cNvSpPr txBox="1"/>
          <p:nvPr/>
        </p:nvSpPr>
        <p:spPr>
          <a:xfrm>
            <a:off x="1000278" y="5387082"/>
            <a:ext cx="1297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Embedding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A61CF37-7051-6040-8C5E-C93F5823AB0B}"/>
              </a:ext>
            </a:extLst>
          </p:cNvPr>
          <p:cNvSpPr/>
          <p:nvPr/>
        </p:nvSpPr>
        <p:spPr>
          <a:xfrm>
            <a:off x="3090041" y="5281448"/>
            <a:ext cx="6479628" cy="5806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795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A8929F9-ADD7-6242-AA6E-5F8F7E03565C}"/>
              </a:ext>
            </a:extLst>
          </p:cNvPr>
          <p:cNvSpPr/>
          <p:nvPr/>
        </p:nvSpPr>
        <p:spPr>
          <a:xfrm>
            <a:off x="1341120" y="1865376"/>
            <a:ext cx="4242816" cy="37917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9B5E7E-8AB7-C049-B56B-DD23D9FE5CDE}"/>
              </a:ext>
            </a:extLst>
          </p:cNvPr>
          <p:cNvSpPr txBox="1"/>
          <p:nvPr/>
        </p:nvSpPr>
        <p:spPr>
          <a:xfrm>
            <a:off x="1586481" y="2027429"/>
            <a:ext cx="3741423" cy="341632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3600" dirty="0" err="1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Fonética</a:t>
            </a:r>
            <a:endParaRPr lang="en-US" sz="36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en-US" sz="3600" dirty="0" err="1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Fonologia</a:t>
            </a:r>
            <a:endParaRPr lang="en-US" sz="36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en-US" sz="3600" dirty="0" err="1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Morfologia</a:t>
            </a:r>
            <a:endParaRPr lang="en-US" sz="36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en-US" sz="3600" dirty="0" err="1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Sintaxe</a:t>
            </a:r>
            <a:endParaRPr lang="en-US" sz="36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en-US" sz="3600" dirty="0" err="1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Semântica</a:t>
            </a:r>
            <a:endParaRPr lang="en-US" sz="36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en-US" sz="3600" dirty="0" err="1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Pragmática</a:t>
            </a:r>
            <a:endParaRPr lang="en-US" sz="36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0994290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15342" y="1180618"/>
            <a:ext cx="53359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latin typeface="Microsoft JhengHei" charset="0"/>
                <a:ea typeface="Microsoft JhengHei" charset="0"/>
                <a:cs typeface="Microsoft JhengHei" charset="0"/>
              </a:rPr>
              <a:t>Problema #2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013995" y="2013995"/>
            <a:ext cx="7824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>
                <a:latin typeface="Microsoft JhengHei" charset="0"/>
                <a:ea typeface="Microsoft JhengHei" charset="0"/>
                <a:cs typeface="Microsoft JhengHei" charset="0"/>
              </a:rPr>
              <a:t>Modelos de Linguagem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629873" y="2013995"/>
            <a:ext cx="532436" cy="5440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2" name="TextBox 1"/>
          <p:cNvSpPr txBox="1"/>
          <p:nvPr/>
        </p:nvSpPr>
        <p:spPr>
          <a:xfrm>
            <a:off x="7046834" y="3329888"/>
            <a:ext cx="436944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https://talktotransformer.com/</a:t>
            </a:r>
            <a:endParaRPr lang="en-US" dirty="0"/>
          </a:p>
          <a:p>
            <a:endParaRPr lang="en-US" dirty="0"/>
          </a:p>
          <a:p>
            <a:r>
              <a:rPr lang="en-US" dirty="0"/>
              <a:t>Built by </a:t>
            </a:r>
            <a:r>
              <a:rPr lang="en-US" dirty="0">
                <a:hlinkClick r:id="rId4"/>
              </a:rPr>
              <a:t>Adam King</a:t>
            </a:r>
            <a:r>
              <a:rPr lang="en-US" dirty="0"/>
              <a:t> (</a:t>
            </a:r>
            <a:r>
              <a:rPr lang="en-US" dirty="0">
                <a:hlinkClick r:id="rId5"/>
              </a:rPr>
              <a:t>@AdamDanielKing</a:t>
            </a:r>
            <a:r>
              <a:rPr lang="en-US" dirty="0"/>
              <a:t>) as an easier way to play with </a:t>
            </a:r>
            <a:r>
              <a:rPr lang="en-US" dirty="0" err="1"/>
              <a:t>OpenAI's</a:t>
            </a:r>
            <a:r>
              <a:rPr lang="en-US" dirty="0"/>
              <a:t> new machine learning model. In February, </a:t>
            </a:r>
            <a:r>
              <a:rPr lang="en-US" dirty="0" err="1"/>
              <a:t>OpenAI</a:t>
            </a:r>
            <a:r>
              <a:rPr lang="en-US" dirty="0"/>
              <a:t> unveiled a </a:t>
            </a:r>
            <a:r>
              <a:rPr lang="en-US" dirty="0">
                <a:hlinkClick r:id="rId6"/>
              </a:rPr>
              <a:t>language model called GPT-2</a:t>
            </a:r>
            <a:r>
              <a:rPr lang="en-US" dirty="0"/>
              <a:t> that generates coherent paragraphs of text one word at a time.</a:t>
            </a:r>
            <a:endParaRPr lang="pt-BR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9CD1B72-F6EB-3A42-B3B4-06EE19DF906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15342" y="2970483"/>
            <a:ext cx="4744024" cy="3732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2962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15342" y="1180618"/>
            <a:ext cx="53359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latin typeface="Microsoft JhengHei" charset="0"/>
                <a:ea typeface="Microsoft JhengHei" charset="0"/>
                <a:cs typeface="Microsoft JhengHei" charset="0"/>
              </a:rPr>
              <a:t>Problema #3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629873" y="2013995"/>
            <a:ext cx="532436" cy="5440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545262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15342" y="1180618"/>
            <a:ext cx="53359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latin typeface="Microsoft JhengHei" charset="0"/>
                <a:ea typeface="Microsoft JhengHei" charset="0"/>
                <a:cs typeface="Microsoft JhengHei" charset="0"/>
              </a:rPr>
              <a:t>Problema #3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013995" y="2013995"/>
            <a:ext cx="7824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>
                <a:latin typeface="Microsoft JhengHei" charset="0"/>
                <a:ea typeface="Microsoft JhengHei" charset="0"/>
                <a:cs typeface="Microsoft JhengHei" charset="0"/>
              </a:rPr>
              <a:t>Automação de Legendas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629873" y="2013995"/>
            <a:ext cx="532436" cy="5440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9073" y="2758597"/>
            <a:ext cx="5573853" cy="389298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267492" y="6211669"/>
            <a:ext cx="22917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Slides: Kate </a:t>
            </a:r>
            <a:r>
              <a:rPr lang="pt-BR" dirty="0" err="1"/>
              <a:t>Saenko</a:t>
            </a:r>
            <a:endParaRPr lang="pt-BR" dirty="0"/>
          </a:p>
          <a:p>
            <a:r>
              <a:rPr lang="pt-BR" dirty="0" err="1"/>
              <a:t>University</a:t>
            </a:r>
            <a:r>
              <a:rPr lang="pt-BR" dirty="0"/>
              <a:t> </a:t>
            </a:r>
            <a:r>
              <a:rPr lang="pt-BR" dirty="0" err="1"/>
              <a:t>of</a:t>
            </a:r>
            <a:r>
              <a:rPr lang="pt-BR" dirty="0"/>
              <a:t> Boston</a:t>
            </a:r>
          </a:p>
        </p:txBody>
      </p:sp>
    </p:spTree>
    <p:extLst>
      <p:ext uri="{BB962C8B-B14F-4D97-AF65-F5344CB8AC3E}">
        <p14:creationId xmlns:p14="http://schemas.microsoft.com/office/powerpoint/2010/main" val="8207675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15342" y="1180618"/>
            <a:ext cx="53359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latin typeface="Microsoft JhengHei" charset="0"/>
                <a:ea typeface="Microsoft JhengHei" charset="0"/>
                <a:cs typeface="Microsoft JhengHei" charset="0"/>
              </a:rPr>
              <a:t>Problema #3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013995" y="2013995"/>
            <a:ext cx="7824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>
                <a:latin typeface="Microsoft JhengHei" charset="0"/>
                <a:ea typeface="Microsoft JhengHei" charset="0"/>
                <a:cs typeface="Microsoft JhengHei" charset="0"/>
              </a:rPr>
              <a:t>Automação de Legendas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629873" y="2013995"/>
            <a:ext cx="532436" cy="5440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3185" y="2868162"/>
            <a:ext cx="6806105" cy="380701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604304" y="5865790"/>
            <a:ext cx="22917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Slides: Kate </a:t>
            </a:r>
            <a:r>
              <a:rPr lang="pt-BR" dirty="0" err="1"/>
              <a:t>Saenko</a:t>
            </a:r>
            <a:endParaRPr lang="pt-BR" dirty="0"/>
          </a:p>
          <a:p>
            <a:r>
              <a:rPr lang="pt-BR" dirty="0" err="1"/>
              <a:t>University</a:t>
            </a:r>
            <a:r>
              <a:rPr lang="pt-BR" dirty="0"/>
              <a:t> </a:t>
            </a:r>
            <a:r>
              <a:rPr lang="pt-BR" dirty="0" err="1"/>
              <a:t>of</a:t>
            </a:r>
            <a:r>
              <a:rPr lang="pt-BR" dirty="0"/>
              <a:t> Boston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372C474-BA93-2544-9FF9-DAA05B1B53F8}"/>
              </a:ext>
            </a:extLst>
          </p:cNvPr>
          <p:cNvSpPr txBox="1"/>
          <p:nvPr/>
        </p:nvSpPr>
        <p:spPr>
          <a:xfrm>
            <a:off x="4812424" y="3812978"/>
            <a:ext cx="2567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Modelo</a:t>
            </a:r>
            <a:r>
              <a:rPr lang="en-US" dirty="0"/>
              <a:t> de </a:t>
            </a:r>
            <a:r>
              <a:rPr lang="en-US" dirty="0" err="1"/>
              <a:t>Linguagem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0403141-3A5B-5A4B-83EE-8B6B26AAB775}"/>
              </a:ext>
            </a:extLst>
          </p:cNvPr>
          <p:cNvSpPr/>
          <p:nvPr/>
        </p:nvSpPr>
        <p:spPr>
          <a:xfrm>
            <a:off x="2727434" y="3279228"/>
            <a:ext cx="2084990" cy="186033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E386D7-04B6-DA48-A8F3-4E416444EB5A}"/>
              </a:ext>
            </a:extLst>
          </p:cNvPr>
          <p:cNvSpPr txBox="1"/>
          <p:nvPr/>
        </p:nvSpPr>
        <p:spPr>
          <a:xfrm>
            <a:off x="1039138" y="3972197"/>
            <a:ext cx="1949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Image Detection</a:t>
            </a:r>
          </a:p>
        </p:txBody>
      </p:sp>
    </p:spTree>
    <p:extLst>
      <p:ext uri="{BB962C8B-B14F-4D97-AF65-F5344CB8AC3E}">
        <p14:creationId xmlns:p14="http://schemas.microsoft.com/office/powerpoint/2010/main" val="20897197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15342" y="1180618"/>
            <a:ext cx="53359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latin typeface="Microsoft JhengHei" charset="0"/>
                <a:ea typeface="Microsoft JhengHei" charset="0"/>
                <a:cs typeface="Microsoft JhengHei" charset="0"/>
              </a:rPr>
              <a:t>Problema #3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013995" y="2013995"/>
            <a:ext cx="7824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>
                <a:latin typeface="Microsoft JhengHei" charset="0"/>
                <a:ea typeface="Microsoft JhengHei" charset="0"/>
                <a:cs typeface="Microsoft JhengHei" charset="0"/>
              </a:rPr>
              <a:t>Automação de Legendas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629873" y="2013995"/>
            <a:ext cx="532436" cy="5440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1582" y="3042291"/>
            <a:ext cx="7729019" cy="363810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633503" y="3213826"/>
            <a:ext cx="22917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Slides: Kate </a:t>
            </a:r>
            <a:r>
              <a:rPr lang="pt-BR" dirty="0" err="1"/>
              <a:t>Saenko</a:t>
            </a:r>
            <a:endParaRPr lang="pt-BR" dirty="0"/>
          </a:p>
          <a:p>
            <a:r>
              <a:rPr lang="pt-BR" dirty="0" err="1"/>
              <a:t>University</a:t>
            </a:r>
            <a:r>
              <a:rPr lang="pt-BR" dirty="0"/>
              <a:t> </a:t>
            </a:r>
            <a:r>
              <a:rPr lang="pt-BR" dirty="0" err="1"/>
              <a:t>of</a:t>
            </a:r>
            <a:r>
              <a:rPr lang="pt-BR" dirty="0"/>
              <a:t> Boston</a:t>
            </a:r>
          </a:p>
        </p:txBody>
      </p:sp>
    </p:spTree>
    <p:extLst>
      <p:ext uri="{BB962C8B-B14F-4D97-AF65-F5344CB8AC3E}">
        <p14:creationId xmlns:p14="http://schemas.microsoft.com/office/powerpoint/2010/main" val="476072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15342" y="1180618"/>
            <a:ext cx="53359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latin typeface="Microsoft JhengHei" charset="0"/>
                <a:ea typeface="Microsoft JhengHei" charset="0"/>
                <a:cs typeface="Microsoft JhengHei" charset="0"/>
              </a:rPr>
              <a:t>Problema #3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013995" y="2013995"/>
            <a:ext cx="7824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>
                <a:latin typeface="Microsoft JhengHei" charset="0"/>
                <a:ea typeface="Microsoft JhengHei" charset="0"/>
                <a:cs typeface="Microsoft JhengHei" charset="0"/>
              </a:rPr>
              <a:t>Automação de Legendas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629873" y="2013995"/>
            <a:ext cx="532436" cy="5440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7494" y="2750564"/>
            <a:ext cx="6989113" cy="390673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757233" y="5754469"/>
            <a:ext cx="22917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Slides: Kate </a:t>
            </a:r>
            <a:r>
              <a:rPr lang="pt-BR" dirty="0" err="1"/>
              <a:t>Saenko</a:t>
            </a:r>
            <a:endParaRPr lang="pt-BR" dirty="0"/>
          </a:p>
          <a:p>
            <a:r>
              <a:rPr lang="pt-BR" dirty="0" err="1"/>
              <a:t>University</a:t>
            </a:r>
            <a:r>
              <a:rPr lang="pt-BR" dirty="0"/>
              <a:t> </a:t>
            </a:r>
            <a:r>
              <a:rPr lang="pt-BR" dirty="0" err="1"/>
              <a:t>of</a:t>
            </a:r>
            <a:r>
              <a:rPr lang="pt-BR" dirty="0"/>
              <a:t> Boston</a:t>
            </a:r>
          </a:p>
        </p:txBody>
      </p:sp>
    </p:spTree>
    <p:extLst>
      <p:ext uri="{BB962C8B-B14F-4D97-AF65-F5344CB8AC3E}">
        <p14:creationId xmlns:p14="http://schemas.microsoft.com/office/powerpoint/2010/main" val="830212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0364" y="2660326"/>
            <a:ext cx="6551271" cy="402127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215342" y="1180618"/>
            <a:ext cx="53359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latin typeface="Microsoft JhengHei" charset="0"/>
                <a:ea typeface="Microsoft JhengHei" charset="0"/>
                <a:cs typeface="Microsoft JhengHei" charset="0"/>
              </a:rPr>
              <a:t>Problema #3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013995" y="2013995"/>
            <a:ext cx="7824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>
                <a:latin typeface="Microsoft JhengHei" charset="0"/>
                <a:ea typeface="Microsoft JhengHei" charset="0"/>
                <a:cs typeface="Microsoft JhengHei" charset="0"/>
              </a:rPr>
              <a:t>Automação de Legendas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629873" y="2013995"/>
            <a:ext cx="532436" cy="5440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7" name="TextBox 6"/>
          <p:cNvSpPr txBox="1"/>
          <p:nvPr/>
        </p:nvSpPr>
        <p:spPr>
          <a:xfrm>
            <a:off x="7546694" y="5811945"/>
            <a:ext cx="22917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Slides: Kate </a:t>
            </a:r>
            <a:r>
              <a:rPr lang="pt-BR" dirty="0" err="1"/>
              <a:t>Saenko</a:t>
            </a:r>
            <a:endParaRPr lang="pt-BR" dirty="0"/>
          </a:p>
          <a:p>
            <a:r>
              <a:rPr lang="pt-BR" dirty="0" err="1"/>
              <a:t>University</a:t>
            </a:r>
            <a:r>
              <a:rPr lang="pt-BR" dirty="0"/>
              <a:t> </a:t>
            </a:r>
            <a:r>
              <a:rPr lang="pt-BR" dirty="0" err="1"/>
              <a:t>of</a:t>
            </a:r>
            <a:r>
              <a:rPr lang="pt-BR" dirty="0"/>
              <a:t> Boston</a:t>
            </a:r>
          </a:p>
        </p:txBody>
      </p:sp>
    </p:spTree>
    <p:extLst>
      <p:ext uri="{BB962C8B-B14F-4D97-AF65-F5344CB8AC3E}">
        <p14:creationId xmlns:p14="http://schemas.microsoft.com/office/powerpoint/2010/main" val="72682084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15342" y="1180618"/>
            <a:ext cx="53359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latin typeface="Microsoft JhengHei" charset="0"/>
                <a:ea typeface="Microsoft JhengHei" charset="0"/>
                <a:cs typeface="Microsoft JhengHei" charset="0"/>
              </a:rPr>
              <a:t>Problema #4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629873" y="2013995"/>
            <a:ext cx="532436" cy="5440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4188738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15342" y="1180618"/>
            <a:ext cx="53359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latin typeface="Microsoft JhengHei" charset="0"/>
                <a:ea typeface="Microsoft JhengHei" charset="0"/>
                <a:cs typeface="Microsoft JhengHei" charset="0"/>
              </a:rPr>
              <a:t>Problema #4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013995" y="2013995"/>
            <a:ext cx="7824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>
                <a:latin typeface="Microsoft JhengHei" charset="0"/>
                <a:ea typeface="Microsoft JhengHei" charset="0"/>
                <a:cs typeface="Microsoft JhengHei" charset="0"/>
              </a:rPr>
              <a:t>Automação de Diálogos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629873" y="2013995"/>
            <a:ext cx="532436" cy="5440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3950" y="2988511"/>
            <a:ext cx="3414531" cy="335369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2608" y="2988511"/>
            <a:ext cx="3314598" cy="326181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883306" y="6301056"/>
            <a:ext cx="57207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5"/>
              </a:rPr>
              <a:t>https://slides.com/beatrizalbiero/o-que-sao-chatbots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4039614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15342" y="1180618"/>
            <a:ext cx="53359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latin typeface="Microsoft JhengHei" charset="0"/>
                <a:ea typeface="Microsoft JhengHei" charset="0"/>
                <a:cs typeface="Microsoft JhengHei" charset="0"/>
              </a:rPr>
              <a:t>Problema #4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013995" y="2013995"/>
            <a:ext cx="7824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>
                <a:latin typeface="Microsoft JhengHei" charset="0"/>
                <a:ea typeface="Microsoft JhengHei" charset="0"/>
                <a:cs typeface="Microsoft JhengHei" charset="0"/>
              </a:rPr>
              <a:t>Automação de Diálogos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629873" y="2013995"/>
            <a:ext cx="532436" cy="5440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367BABC-5643-D64D-A1DA-FCD93190D436}"/>
              </a:ext>
            </a:extLst>
          </p:cNvPr>
          <p:cNvSpPr txBox="1"/>
          <p:nvPr/>
        </p:nvSpPr>
        <p:spPr>
          <a:xfrm>
            <a:off x="2013995" y="3294993"/>
            <a:ext cx="488065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Desafios</a:t>
            </a:r>
            <a:r>
              <a:rPr lang="en-US" dirty="0"/>
              <a:t>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Memória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Identificação</a:t>
            </a:r>
            <a:r>
              <a:rPr lang="en-US" dirty="0"/>
              <a:t> de </a:t>
            </a:r>
            <a:r>
              <a:rPr lang="en-US" dirty="0" err="1"/>
              <a:t>Entidades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Identificação</a:t>
            </a:r>
            <a:r>
              <a:rPr lang="en-US" dirty="0"/>
              <a:t> de </a:t>
            </a:r>
            <a:r>
              <a:rPr lang="en-US" dirty="0" err="1"/>
              <a:t>sentimentos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Personalidade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Entender</a:t>
            </a:r>
            <a:r>
              <a:rPr lang="en-US" dirty="0"/>
              <a:t> as </a:t>
            </a:r>
            <a:r>
              <a:rPr lang="en-US" dirty="0" err="1"/>
              <a:t>sutilezas</a:t>
            </a:r>
            <a:r>
              <a:rPr lang="en-US" dirty="0"/>
              <a:t> da </a:t>
            </a:r>
            <a:r>
              <a:rPr lang="en-US" dirty="0" err="1"/>
              <a:t>língua</a:t>
            </a:r>
            <a:r>
              <a:rPr lang="en-US" dirty="0"/>
              <a:t> (</a:t>
            </a:r>
            <a:r>
              <a:rPr lang="en-US" dirty="0" err="1"/>
              <a:t>Pragmática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82442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A8929F9-ADD7-6242-AA6E-5F8F7E03565C}"/>
              </a:ext>
            </a:extLst>
          </p:cNvPr>
          <p:cNvSpPr/>
          <p:nvPr/>
        </p:nvSpPr>
        <p:spPr>
          <a:xfrm>
            <a:off x="1341120" y="1865376"/>
            <a:ext cx="4242816" cy="37917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9B5E7E-8AB7-C049-B56B-DD23D9FE5CDE}"/>
              </a:ext>
            </a:extLst>
          </p:cNvPr>
          <p:cNvSpPr txBox="1"/>
          <p:nvPr/>
        </p:nvSpPr>
        <p:spPr>
          <a:xfrm>
            <a:off x="1586481" y="2027429"/>
            <a:ext cx="3741423" cy="341632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3600" dirty="0" err="1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Fonética</a:t>
            </a:r>
            <a:endParaRPr lang="en-US" sz="36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en-US" sz="3600" dirty="0" err="1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Fonologia</a:t>
            </a:r>
            <a:endParaRPr lang="en-US" sz="36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en-US" sz="3600" dirty="0" err="1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Morfologia</a:t>
            </a:r>
            <a:endParaRPr lang="en-US" sz="36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en-US" sz="3600" dirty="0" err="1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Sintaxe</a:t>
            </a:r>
            <a:endParaRPr lang="en-US" sz="36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en-US" sz="3600" dirty="0" err="1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Semântica</a:t>
            </a:r>
            <a:endParaRPr lang="en-US" sz="36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en-US" sz="3600" dirty="0" err="1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Pragmática</a:t>
            </a:r>
            <a:endParaRPr lang="en-US" sz="36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EB04437-E119-9248-AEA1-A78A312081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9297" y="2465589"/>
            <a:ext cx="60960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30445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E4475-BC3B-844E-BE2E-7031FEC2ED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4684" y="2766218"/>
            <a:ext cx="10515600" cy="1325563"/>
          </a:xfrm>
        </p:spPr>
        <p:txBody>
          <a:bodyPr/>
          <a:lstStyle/>
          <a:p>
            <a:pPr algn="ctr"/>
            <a:r>
              <a:rPr lang="en-US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Vamos</a:t>
            </a:r>
            <a:r>
              <a:rPr 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estudar</a:t>
            </a:r>
            <a:r>
              <a:rPr 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NLP?</a:t>
            </a:r>
          </a:p>
        </p:txBody>
      </p:sp>
    </p:spTree>
    <p:extLst>
      <p:ext uri="{BB962C8B-B14F-4D97-AF65-F5344CB8AC3E}">
        <p14:creationId xmlns:p14="http://schemas.microsoft.com/office/powerpoint/2010/main" val="123899508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4629873" y="2013995"/>
            <a:ext cx="532436" cy="5440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pic>
        <p:nvPicPr>
          <p:cNvPr id="6" name="Picture 2" descr="esultado de imagem para twitter logo">
            <a:extLst>
              <a:ext uri="{FF2B5EF4-FFF2-40B4-BE49-F238E27FC236}">
                <a16:creationId xmlns:a16="http://schemas.microsoft.com/office/drawing/2014/main" id="{A0FD4B80-CE91-6F4F-9B73-5250A2E25B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4198" y="2479176"/>
            <a:ext cx="774051" cy="791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AF59171-BBB8-3140-8600-B096126D2C9D}"/>
              </a:ext>
            </a:extLst>
          </p:cNvPr>
          <p:cNvSpPr txBox="1"/>
          <p:nvPr/>
        </p:nvSpPr>
        <p:spPr>
          <a:xfrm>
            <a:off x="1151617" y="3587250"/>
            <a:ext cx="2153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@</a:t>
            </a:r>
            <a:r>
              <a:rPr lang="pt-BR" dirty="0" err="1"/>
              <a:t>b_albiero</a:t>
            </a:r>
            <a:endParaRPr lang="pt-B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CC1A4E-A1B0-5142-B380-227E99EEE604}"/>
              </a:ext>
            </a:extLst>
          </p:cNvPr>
          <p:cNvSpPr txBox="1"/>
          <p:nvPr/>
        </p:nvSpPr>
        <p:spPr>
          <a:xfrm>
            <a:off x="8658595" y="3587250"/>
            <a:ext cx="28850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https://www.linkedin.com/in/beatriz-albiero/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8E5ED85-1FDD-A34D-888D-7F70EEB5E8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80485" y="2550791"/>
            <a:ext cx="957317" cy="95731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16C041C-D97E-D34D-AE85-83FAA0BCE64A}"/>
              </a:ext>
            </a:extLst>
          </p:cNvPr>
          <p:cNvSpPr txBox="1"/>
          <p:nvPr/>
        </p:nvSpPr>
        <p:spPr>
          <a:xfrm>
            <a:off x="3949676" y="3587250"/>
            <a:ext cx="4064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6"/>
              </a:rPr>
              <a:t>https://medium.com/@beatrizalbiero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767E6AB-F9CB-4E46-A6CB-0E809F0445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91567" y="2932944"/>
            <a:ext cx="1625600" cy="4826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2BC692F-C660-7A44-90AE-A6A8EA4E38B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95822" y="4299995"/>
            <a:ext cx="3171831" cy="233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04916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99596" y="1180618"/>
            <a:ext cx="53359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latin typeface="Microsoft JhengHei" charset="0"/>
                <a:ea typeface="Microsoft JhengHei" charset="0"/>
                <a:cs typeface="Microsoft JhengHei" charset="0"/>
              </a:rPr>
              <a:t>Referências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629873" y="2013995"/>
            <a:ext cx="532436" cy="5440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9C2BCD-381E-4F4B-853E-2B907E159828}"/>
              </a:ext>
            </a:extLst>
          </p:cNvPr>
          <p:cNvSpPr txBox="1"/>
          <p:nvPr/>
        </p:nvSpPr>
        <p:spPr>
          <a:xfrm>
            <a:off x="1099596" y="1891609"/>
            <a:ext cx="7647672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Introdução</a:t>
            </a:r>
            <a:r>
              <a:rPr lang="en-US" sz="1400" dirty="0"/>
              <a:t> a </a:t>
            </a:r>
            <a:r>
              <a:rPr lang="en-US" sz="1400" dirty="0" err="1"/>
              <a:t>Linguística</a:t>
            </a:r>
            <a:r>
              <a:rPr lang="en-US" sz="1400" dirty="0"/>
              <a:t> I e II – José Luis </a:t>
            </a:r>
            <a:r>
              <a:rPr lang="en-US" sz="1400" dirty="0" err="1"/>
              <a:t>Fiorin</a:t>
            </a:r>
            <a:endParaRPr lang="en-US" sz="1400" dirty="0"/>
          </a:p>
          <a:p>
            <a:r>
              <a:rPr lang="en-US" sz="1400" dirty="0"/>
              <a:t>The Language Instinct – Steven Pinker</a:t>
            </a:r>
          </a:p>
          <a:p>
            <a:endParaRPr lang="en-US" sz="1400" dirty="0"/>
          </a:p>
          <a:p>
            <a:r>
              <a:rPr lang="pt-BR" sz="1400" i="1" dirty="0"/>
              <a:t>A </a:t>
            </a:r>
            <a:r>
              <a:rPr lang="pt-BR" sz="1400" i="1" dirty="0" err="1"/>
              <a:t>Statistical</a:t>
            </a:r>
            <a:r>
              <a:rPr lang="pt-BR" sz="1400" i="1" dirty="0"/>
              <a:t> </a:t>
            </a:r>
            <a:r>
              <a:rPr lang="pt-BR" sz="1400" i="1" dirty="0" err="1"/>
              <a:t>contribution</a:t>
            </a:r>
            <a:r>
              <a:rPr lang="pt-BR" sz="1400" i="1" dirty="0"/>
              <a:t> </a:t>
            </a:r>
            <a:r>
              <a:rPr lang="pt-BR" sz="1400" i="1" dirty="0" err="1"/>
              <a:t>to</a:t>
            </a:r>
            <a:r>
              <a:rPr lang="pt-BR" sz="1400" i="1" dirty="0"/>
              <a:t> </a:t>
            </a:r>
            <a:r>
              <a:rPr lang="pt-BR" sz="1400" i="1" dirty="0" err="1"/>
              <a:t>Historical</a:t>
            </a:r>
            <a:r>
              <a:rPr lang="pt-BR" sz="1400" i="1" dirty="0"/>
              <a:t> </a:t>
            </a:r>
            <a:r>
              <a:rPr lang="pt-BR" sz="1400" i="1" dirty="0" err="1"/>
              <a:t>Linguistics</a:t>
            </a:r>
            <a:r>
              <a:rPr lang="pt-BR" sz="1400" i="1" dirty="0"/>
              <a:t> - </a:t>
            </a:r>
            <a:r>
              <a:rPr lang="pt-BR" sz="1400" dirty="0"/>
              <a:t>Rafael </a:t>
            </a:r>
            <a:r>
              <a:rPr lang="pt-BR" sz="1400" dirty="0" err="1"/>
              <a:t>Bassi</a:t>
            </a:r>
            <a:r>
              <a:rPr lang="pt-BR" sz="1400" dirty="0"/>
              <a:t> Stern</a:t>
            </a:r>
          </a:p>
          <a:p>
            <a:r>
              <a:rPr lang="en-US" sz="1400" i="1" dirty="0"/>
              <a:t>On Learning the Past Tenses of English Verbs - D. E. RUMELHART and J. L. </a:t>
            </a:r>
            <a:r>
              <a:rPr lang="en-US" sz="1400" i="1" dirty="0" err="1"/>
              <a:t>McCLELLAND</a:t>
            </a:r>
            <a:endParaRPr lang="en-US" sz="1400" i="1" dirty="0"/>
          </a:p>
          <a:p>
            <a:pPr fontAlgn="base"/>
            <a:r>
              <a:rPr lang="en-US" sz="1400" dirty="0"/>
              <a:t>E</a:t>
            </a:r>
          </a:p>
          <a:p>
            <a:pPr fontAlgn="base"/>
            <a:r>
              <a:rPr lang="en-US" sz="1400" dirty="0" err="1"/>
              <a:t>fficient</a:t>
            </a:r>
            <a:r>
              <a:rPr lang="en-US" sz="1400" dirty="0"/>
              <a:t> Estimation of Word Representations in Vector Space</a:t>
            </a:r>
          </a:p>
          <a:p>
            <a:pPr fontAlgn="base"/>
            <a:r>
              <a:rPr lang="en-US" sz="1400" dirty="0"/>
              <a:t>Tomas </a:t>
            </a:r>
            <a:r>
              <a:rPr lang="en-US" sz="1400" dirty="0" err="1"/>
              <a:t>Mikolov</a:t>
            </a:r>
            <a:r>
              <a:rPr lang="en-US" sz="1400" dirty="0"/>
              <a:t>, Kai Chen, Greg </a:t>
            </a:r>
            <a:r>
              <a:rPr lang="en-US" sz="1400" dirty="0" err="1"/>
              <a:t>Corrado</a:t>
            </a:r>
            <a:r>
              <a:rPr lang="en-US" sz="1400" dirty="0"/>
              <a:t>,  Jeffrey Dean</a:t>
            </a:r>
          </a:p>
          <a:p>
            <a:pPr fontAlgn="base"/>
            <a:r>
              <a:rPr lang="en-US" sz="1400" dirty="0"/>
              <a:t> Google Inc., Mountain View, CA</a:t>
            </a:r>
          </a:p>
          <a:p>
            <a:pPr fontAlgn="base"/>
            <a:endParaRPr lang="en-US" sz="1400" dirty="0"/>
          </a:p>
          <a:p>
            <a:pPr fontAlgn="base"/>
            <a:r>
              <a:rPr lang="en-US" sz="1400" dirty="0">
                <a:hlinkClick r:id="rId3"/>
              </a:rPr>
              <a:t>https://talktotransformer.com/</a:t>
            </a:r>
            <a:endParaRPr lang="en-US" sz="1400" dirty="0"/>
          </a:p>
          <a:p>
            <a:r>
              <a:rPr lang="en-US" sz="1400" i="1" dirty="0"/>
              <a:t> </a:t>
            </a:r>
            <a:endParaRPr lang="pt-BR" sz="1400" dirty="0"/>
          </a:p>
          <a:p>
            <a:r>
              <a:rPr lang="en-US" sz="1400" dirty="0">
                <a:hlinkClick r:id="rId4"/>
              </a:rPr>
              <a:t>https://www.quora.com/How-is-computational-linguistics-different-from-natural-language-processing</a:t>
            </a:r>
            <a:endParaRPr lang="pt-BR" sz="1400" dirty="0"/>
          </a:p>
          <a:p>
            <a:endParaRPr lang="en-US" sz="1400" dirty="0"/>
          </a:p>
          <a:p>
            <a:r>
              <a:rPr lang="en-US" sz="1400" dirty="0"/>
              <a:t>Why Chatbots Fail </a:t>
            </a:r>
            <a:r>
              <a:rPr lang="en-US" sz="1400" dirty="0">
                <a:hlinkClick r:id="rId5"/>
              </a:rPr>
              <a:t>https://chatbot.fail/</a:t>
            </a:r>
            <a:endParaRPr lang="pt-BR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A48C1A-83E6-1F4C-9883-5B143235E8FC}"/>
              </a:ext>
            </a:extLst>
          </p:cNvPr>
          <p:cNvSpPr txBox="1"/>
          <p:nvPr/>
        </p:nvSpPr>
        <p:spPr>
          <a:xfrm>
            <a:off x="1099596" y="5648139"/>
            <a:ext cx="8617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6"/>
              </a:rPr>
              <a:t>https://drive.google.com/file/d/1G6DXv5JHtrvpuJtxbDLUJuKBrm6vJT8a/view</a:t>
            </a:r>
            <a:endParaRPr lang="pt-B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6B03CD-EFE3-9448-B5EC-CAB043BF19D3}"/>
              </a:ext>
            </a:extLst>
          </p:cNvPr>
          <p:cNvSpPr txBox="1"/>
          <p:nvPr/>
        </p:nvSpPr>
        <p:spPr>
          <a:xfrm>
            <a:off x="1099596" y="5337982"/>
            <a:ext cx="2695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Kate </a:t>
            </a:r>
            <a:r>
              <a:rPr lang="en-US" dirty="0" err="1"/>
              <a:t>Saenko</a:t>
            </a:r>
            <a:r>
              <a:rPr lang="en-US" dirty="0"/>
              <a:t> Slides: </a:t>
            </a:r>
          </a:p>
        </p:txBody>
      </p:sp>
    </p:spTree>
    <p:extLst>
      <p:ext uri="{BB962C8B-B14F-4D97-AF65-F5344CB8AC3E}">
        <p14:creationId xmlns:p14="http://schemas.microsoft.com/office/powerpoint/2010/main" val="12753276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322" y="2428440"/>
            <a:ext cx="4615197" cy="285227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A8929F9-ADD7-6242-AA6E-5F8F7E03565C}"/>
              </a:ext>
            </a:extLst>
          </p:cNvPr>
          <p:cNvSpPr/>
          <p:nvPr/>
        </p:nvSpPr>
        <p:spPr>
          <a:xfrm>
            <a:off x="1341120" y="1865376"/>
            <a:ext cx="4242816" cy="37917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9B5E7E-8AB7-C049-B56B-DD23D9FE5CDE}"/>
              </a:ext>
            </a:extLst>
          </p:cNvPr>
          <p:cNvSpPr txBox="1"/>
          <p:nvPr/>
        </p:nvSpPr>
        <p:spPr>
          <a:xfrm>
            <a:off x="1586481" y="2027429"/>
            <a:ext cx="3741423" cy="341632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3600" dirty="0" err="1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Fonética</a:t>
            </a:r>
            <a:endParaRPr lang="en-US" sz="36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en-US" sz="3600" dirty="0" err="1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Fonologia</a:t>
            </a:r>
            <a:endParaRPr lang="en-US" sz="36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en-US" sz="3600" dirty="0" err="1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Morfologia</a:t>
            </a:r>
            <a:endParaRPr lang="en-US" sz="36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en-US" sz="3600" dirty="0" err="1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Sintaxe</a:t>
            </a:r>
            <a:endParaRPr lang="en-US" sz="36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en-US" sz="3600" dirty="0" err="1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Semântica</a:t>
            </a:r>
            <a:endParaRPr lang="en-US" sz="36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en-US" sz="3600" dirty="0" err="1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Pragmática</a:t>
            </a:r>
            <a:endParaRPr lang="en-US" sz="36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10" name="Graphic 9" descr="Arrow: Slight curve">
            <a:extLst>
              <a:ext uri="{FF2B5EF4-FFF2-40B4-BE49-F238E27FC236}">
                <a16:creationId xmlns:a16="http://schemas.microsoft.com/office/drawing/2014/main" id="{BF77D7A7-2DD4-A940-B4DC-8A30579FAD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4040" y="187325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6386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yupic.wav">
            <a:hlinkClick r:id="" action="ppaction://media"/>
          </p:cNvPr>
          <p:cNvPicPr>
            <a:picLocks noGrp="1" noChangeAspect="1"/>
          </p:cNvPicPr>
          <p:nvPr>
            <p:ph idx="1"/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44376" y="2807159"/>
            <a:ext cx="812800" cy="812800"/>
          </a:xfrm>
          <a:effectLst>
            <a:glow rad="127000">
              <a:schemeClr val="accent2">
                <a:lumMod val="60000"/>
                <a:lumOff val="40000"/>
              </a:schemeClr>
            </a:glow>
          </a:effectLst>
        </p:spPr>
      </p:pic>
      <p:sp>
        <p:nvSpPr>
          <p:cNvPr id="3" name="TextBox 2"/>
          <p:cNvSpPr txBox="1"/>
          <p:nvPr/>
        </p:nvSpPr>
        <p:spPr>
          <a:xfrm>
            <a:off x="7959525" y="3913632"/>
            <a:ext cx="17825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/>
              <a:t>(</a:t>
            </a:r>
            <a:r>
              <a:rPr lang="pt-BR" sz="1400" dirty="0" err="1"/>
              <a:t>Yupic</a:t>
            </a:r>
            <a:r>
              <a:rPr lang="pt-BR" sz="1400" dirty="0"/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D0828B-1F3E-C947-A7B8-F797A5C215DA}"/>
              </a:ext>
            </a:extLst>
          </p:cNvPr>
          <p:cNvSpPr txBox="1"/>
          <p:nvPr/>
        </p:nvSpPr>
        <p:spPr>
          <a:xfrm>
            <a:off x="1586481" y="2027429"/>
            <a:ext cx="3741423" cy="341632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3600" dirty="0" err="1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Fonética</a:t>
            </a:r>
            <a:endParaRPr lang="en-US" sz="36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en-US" sz="3600" dirty="0" err="1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Fonologia</a:t>
            </a:r>
            <a:endParaRPr lang="en-US" sz="36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en-US" sz="3600" dirty="0" err="1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Morfologia</a:t>
            </a:r>
            <a:endParaRPr lang="en-US" sz="36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en-US" sz="3600" dirty="0" err="1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Sintaxe</a:t>
            </a:r>
            <a:endParaRPr lang="en-US" sz="36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en-US" sz="3600" dirty="0" err="1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Semântica</a:t>
            </a:r>
            <a:endParaRPr lang="en-US" sz="36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en-US" sz="3600" dirty="0" err="1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Pragmática</a:t>
            </a:r>
            <a:endParaRPr lang="en-US" sz="36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E6869DD-DA92-B740-9946-42FF873DBC56}"/>
              </a:ext>
            </a:extLst>
          </p:cNvPr>
          <p:cNvSpPr/>
          <p:nvPr/>
        </p:nvSpPr>
        <p:spPr>
          <a:xfrm>
            <a:off x="1493520" y="2017776"/>
            <a:ext cx="4242816" cy="37917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510B890-43CD-C94B-A3D9-F08B248F670A}"/>
              </a:ext>
            </a:extLst>
          </p:cNvPr>
          <p:cNvSpPr txBox="1"/>
          <p:nvPr/>
        </p:nvSpPr>
        <p:spPr>
          <a:xfrm>
            <a:off x="1738881" y="2179829"/>
            <a:ext cx="3741423" cy="341632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3600" dirty="0" err="1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Fonética</a:t>
            </a:r>
            <a:endParaRPr lang="en-US" sz="36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en-US" sz="3600" dirty="0" err="1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Fonologia</a:t>
            </a:r>
            <a:endParaRPr lang="en-US" sz="36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en-US" sz="3600" dirty="0" err="1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Morfologia</a:t>
            </a:r>
            <a:endParaRPr lang="en-US" sz="36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en-US" sz="3600" dirty="0" err="1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Sintaxe</a:t>
            </a:r>
            <a:endParaRPr lang="en-US" sz="36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en-US" sz="3600" dirty="0" err="1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Semântica</a:t>
            </a:r>
            <a:endParaRPr lang="en-US" sz="36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en-US" sz="3600" dirty="0" err="1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Pragmática</a:t>
            </a:r>
            <a:endParaRPr lang="en-US" sz="36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D1F98A-981D-1F48-8F25-E4C9ED894F35}"/>
              </a:ext>
            </a:extLst>
          </p:cNvPr>
          <p:cNvSpPr txBox="1"/>
          <p:nvPr/>
        </p:nvSpPr>
        <p:spPr>
          <a:xfrm>
            <a:off x="6869576" y="4797418"/>
            <a:ext cx="3962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Quais</a:t>
            </a:r>
            <a:r>
              <a:rPr lang="en-US" dirty="0"/>
              <a:t> </a:t>
            </a:r>
            <a:r>
              <a:rPr lang="en-US" dirty="0" err="1"/>
              <a:t>são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sons </a:t>
            </a:r>
            <a:r>
              <a:rPr lang="en-US" dirty="0" err="1"/>
              <a:t>importantes</a:t>
            </a:r>
            <a:r>
              <a:rPr lang="en-US" dirty="0"/>
              <a:t> dessa </a:t>
            </a:r>
            <a:r>
              <a:rPr lang="en-US" dirty="0" err="1"/>
              <a:t>língua</a:t>
            </a:r>
            <a:r>
              <a:rPr lang="en-US" dirty="0"/>
              <a:t>?</a:t>
            </a:r>
          </a:p>
        </p:txBody>
      </p:sp>
      <p:pic>
        <p:nvPicPr>
          <p:cNvPr id="12" name="Graphic 11" descr="Arrow: Slight curve">
            <a:extLst>
              <a:ext uri="{FF2B5EF4-FFF2-40B4-BE49-F238E27FC236}">
                <a16:creationId xmlns:a16="http://schemas.microsoft.com/office/drawing/2014/main" id="{D62CF747-0F37-7E49-B161-163AE9473E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23088" y="251460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167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8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FD0828B-1F3E-C947-A7B8-F797A5C215DA}"/>
              </a:ext>
            </a:extLst>
          </p:cNvPr>
          <p:cNvSpPr txBox="1"/>
          <p:nvPr/>
        </p:nvSpPr>
        <p:spPr>
          <a:xfrm>
            <a:off x="1586481" y="2027429"/>
            <a:ext cx="3741423" cy="341632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3600" dirty="0" err="1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Fonética</a:t>
            </a:r>
            <a:endParaRPr lang="en-US" sz="36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en-US" sz="3600" dirty="0" err="1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Fonologia</a:t>
            </a:r>
            <a:endParaRPr lang="en-US" sz="36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en-US" sz="3600" dirty="0" err="1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Morfologia</a:t>
            </a:r>
            <a:endParaRPr lang="en-US" sz="36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en-US" sz="3600" dirty="0" err="1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Sintaxe</a:t>
            </a:r>
            <a:endParaRPr lang="en-US" sz="36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en-US" sz="3600" dirty="0" err="1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Semântica</a:t>
            </a:r>
            <a:endParaRPr lang="en-US" sz="36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en-US" sz="3600" dirty="0" err="1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Pragmática</a:t>
            </a:r>
            <a:endParaRPr lang="en-US" sz="36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E6869DD-DA92-B740-9946-42FF873DBC56}"/>
              </a:ext>
            </a:extLst>
          </p:cNvPr>
          <p:cNvSpPr/>
          <p:nvPr/>
        </p:nvSpPr>
        <p:spPr>
          <a:xfrm>
            <a:off x="1493520" y="2017776"/>
            <a:ext cx="4242816" cy="37917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510B890-43CD-C94B-A3D9-F08B248F670A}"/>
              </a:ext>
            </a:extLst>
          </p:cNvPr>
          <p:cNvSpPr txBox="1"/>
          <p:nvPr/>
        </p:nvSpPr>
        <p:spPr>
          <a:xfrm>
            <a:off x="1738881" y="2179829"/>
            <a:ext cx="3741423" cy="341632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3600" dirty="0" err="1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Fonética</a:t>
            </a:r>
            <a:endParaRPr lang="en-US" sz="36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en-US" sz="3600" dirty="0" err="1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Fonologia</a:t>
            </a:r>
            <a:endParaRPr lang="en-US" sz="36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en-US" sz="3600" dirty="0" err="1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Morfologia</a:t>
            </a:r>
            <a:endParaRPr lang="en-US" sz="36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en-US" sz="3600" dirty="0" err="1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Sintaxe</a:t>
            </a:r>
            <a:endParaRPr lang="en-US" sz="36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en-US" sz="3600" dirty="0" err="1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Semântica</a:t>
            </a:r>
            <a:endParaRPr lang="en-US" sz="36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en-US" sz="3600" dirty="0" err="1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Pragmática</a:t>
            </a:r>
            <a:endParaRPr lang="en-US" sz="36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CEF3A8C-7EA3-8542-A53F-8435FE04E73B}"/>
              </a:ext>
            </a:extLst>
          </p:cNvPr>
          <p:cNvSpPr txBox="1"/>
          <p:nvPr/>
        </p:nvSpPr>
        <p:spPr>
          <a:xfrm>
            <a:off x="8375904" y="2328672"/>
            <a:ext cx="1584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P</a:t>
            </a:r>
            <a:r>
              <a:rPr lang="en-US" dirty="0" err="1"/>
              <a:t>ato</a:t>
            </a:r>
            <a:r>
              <a:rPr lang="en-US" dirty="0"/>
              <a:t> e </a:t>
            </a:r>
            <a:r>
              <a:rPr lang="en-US" b="1" dirty="0" err="1"/>
              <a:t>G</a:t>
            </a:r>
            <a:r>
              <a:rPr lang="en-US" dirty="0" err="1"/>
              <a:t>ato</a:t>
            </a:r>
            <a:endParaRPr lang="en-US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1C10AF8-527F-3C4E-A7DF-02F9B460A4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5250" y="3216169"/>
            <a:ext cx="2379980" cy="237998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BFDDB17-887A-7041-A175-B44F21DFF3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0388" y="3429000"/>
            <a:ext cx="3272466" cy="2160724"/>
          </a:xfrm>
          <a:prstGeom prst="rect">
            <a:avLst/>
          </a:prstGeom>
        </p:spPr>
      </p:pic>
      <p:pic>
        <p:nvPicPr>
          <p:cNvPr id="15" name="Graphic 14" descr="Arrow: Slight curve">
            <a:extLst>
              <a:ext uri="{FF2B5EF4-FFF2-40B4-BE49-F238E27FC236}">
                <a16:creationId xmlns:a16="http://schemas.microsoft.com/office/drawing/2014/main" id="{72EBBD9F-36C1-7C4B-9244-ADE1B4785E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3088" y="251460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3646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8333" y="2280211"/>
            <a:ext cx="5537368" cy="272438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617032" y="5255565"/>
            <a:ext cx="29399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/>
              <a:t>Língua </a:t>
            </a:r>
            <a:r>
              <a:rPr lang="pt-BR" sz="1600" dirty="0" err="1"/>
              <a:t>Baulê</a:t>
            </a:r>
            <a:r>
              <a:rPr lang="pt-BR" sz="1600" dirty="0"/>
              <a:t> (Níger-Congo)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FBA889-8D85-D64D-A855-0DC080B0A70C}"/>
              </a:ext>
            </a:extLst>
          </p:cNvPr>
          <p:cNvSpPr txBox="1"/>
          <p:nvPr/>
        </p:nvSpPr>
        <p:spPr>
          <a:xfrm>
            <a:off x="1586481" y="2027429"/>
            <a:ext cx="3741423" cy="341632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3600" dirty="0" err="1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Fonética</a:t>
            </a:r>
            <a:endParaRPr lang="en-US" sz="36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en-US" sz="3600" dirty="0" err="1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Fonologia</a:t>
            </a:r>
            <a:endParaRPr lang="en-US" sz="36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en-US" sz="3600" dirty="0" err="1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Morfologia</a:t>
            </a:r>
            <a:endParaRPr lang="en-US" sz="36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en-US" sz="3600" dirty="0" err="1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Sintaxe</a:t>
            </a:r>
            <a:endParaRPr lang="en-US" sz="36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en-US" sz="3600" dirty="0" err="1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Semântica</a:t>
            </a:r>
            <a:endParaRPr lang="en-US" sz="36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en-US" sz="3600" dirty="0" err="1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Pragmática</a:t>
            </a:r>
            <a:endParaRPr lang="en-US" sz="36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CDBA686-BE5A-014E-BA30-29DD25792DFF}"/>
              </a:ext>
            </a:extLst>
          </p:cNvPr>
          <p:cNvSpPr/>
          <p:nvPr/>
        </p:nvSpPr>
        <p:spPr>
          <a:xfrm>
            <a:off x="1493520" y="2017776"/>
            <a:ext cx="4242816" cy="37917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08FE90-EA00-7D4B-A664-C8701F4B0597}"/>
              </a:ext>
            </a:extLst>
          </p:cNvPr>
          <p:cNvSpPr txBox="1"/>
          <p:nvPr/>
        </p:nvSpPr>
        <p:spPr>
          <a:xfrm>
            <a:off x="1738881" y="2179829"/>
            <a:ext cx="3741423" cy="341632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3600" dirty="0" err="1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Fonética</a:t>
            </a:r>
            <a:endParaRPr lang="en-US" sz="36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en-US" sz="3600" dirty="0" err="1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Fonologia</a:t>
            </a:r>
            <a:endParaRPr lang="en-US" sz="36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en-US" sz="3600" dirty="0" err="1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Morfologia</a:t>
            </a:r>
            <a:endParaRPr lang="en-US" sz="36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en-US" sz="3600" dirty="0" err="1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Sintaxe</a:t>
            </a:r>
            <a:endParaRPr lang="en-US" sz="36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en-US" sz="3600" dirty="0" err="1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Semântica</a:t>
            </a:r>
            <a:endParaRPr lang="en-US" sz="36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en-US" sz="3600" dirty="0" err="1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Pragmática</a:t>
            </a:r>
            <a:endParaRPr lang="en-US" sz="36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10" name="Graphic 9" descr="Arrow: Slight curve">
            <a:extLst>
              <a:ext uri="{FF2B5EF4-FFF2-40B4-BE49-F238E27FC236}">
                <a16:creationId xmlns:a16="http://schemas.microsoft.com/office/drawing/2014/main" id="{C2C92684-44DB-8D47-9A8C-3033769834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3088" y="318520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0780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9512" y="2298621"/>
            <a:ext cx="3946565" cy="29550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542CA9D-6ED0-AA42-B027-297832D4E20E}"/>
              </a:ext>
            </a:extLst>
          </p:cNvPr>
          <p:cNvSpPr txBox="1"/>
          <p:nvPr/>
        </p:nvSpPr>
        <p:spPr>
          <a:xfrm>
            <a:off x="1586481" y="2027429"/>
            <a:ext cx="3741423" cy="341632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3600" dirty="0" err="1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Fonética</a:t>
            </a:r>
            <a:endParaRPr lang="en-US" sz="36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en-US" sz="3600" dirty="0" err="1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Fonologia</a:t>
            </a:r>
            <a:endParaRPr lang="en-US" sz="36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en-US" sz="3600" dirty="0" err="1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Morfologia</a:t>
            </a:r>
            <a:endParaRPr lang="en-US" sz="36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en-US" sz="3600" dirty="0" err="1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Sintaxe</a:t>
            </a:r>
            <a:endParaRPr lang="en-US" sz="36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en-US" sz="3600" dirty="0" err="1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Semântica</a:t>
            </a:r>
            <a:endParaRPr lang="en-US" sz="36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en-US" sz="3600" dirty="0" err="1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Pragmática</a:t>
            </a:r>
            <a:endParaRPr lang="en-US" sz="36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69A2416-2EB4-2644-AE36-932463A447C5}"/>
              </a:ext>
            </a:extLst>
          </p:cNvPr>
          <p:cNvSpPr/>
          <p:nvPr/>
        </p:nvSpPr>
        <p:spPr>
          <a:xfrm>
            <a:off x="1493520" y="2017776"/>
            <a:ext cx="4242816" cy="37917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8BA6E0-4263-B249-A274-3BB7742A3282}"/>
              </a:ext>
            </a:extLst>
          </p:cNvPr>
          <p:cNvSpPr txBox="1"/>
          <p:nvPr/>
        </p:nvSpPr>
        <p:spPr>
          <a:xfrm>
            <a:off x="1738881" y="2179829"/>
            <a:ext cx="3741423" cy="341632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3600" dirty="0" err="1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Fonética</a:t>
            </a:r>
            <a:endParaRPr lang="en-US" sz="36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en-US" sz="3600" dirty="0" err="1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Fonologia</a:t>
            </a:r>
            <a:endParaRPr lang="en-US" sz="36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en-US" sz="3600" dirty="0" err="1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Morfologia</a:t>
            </a:r>
            <a:endParaRPr lang="en-US" sz="36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en-US" sz="3600" dirty="0" err="1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Sintaxe</a:t>
            </a:r>
            <a:endParaRPr lang="en-US" sz="36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en-US" sz="3600" dirty="0" err="1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Semântica</a:t>
            </a:r>
            <a:endParaRPr lang="en-US" sz="36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en-US" sz="3600" dirty="0" err="1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Pragmática</a:t>
            </a:r>
            <a:endParaRPr lang="en-US" sz="36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10" name="Graphic 9" descr="Arrow: Slight curve">
            <a:extLst>
              <a:ext uri="{FF2B5EF4-FFF2-40B4-BE49-F238E27FC236}">
                <a16:creationId xmlns:a16="http://schemas.microsoft.com/office/drawing/2014/main" id="{D3BAA388-254F-004A-B585-0471E364F4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6049" y="366938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5215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2633</TotalTime>
  <Words>814</Words>
  <Application>Microsoft Macintosh PowerPoint</Application>
  <PresentationFormat>Widescreen</PresentationFormat>
  <Paragraphs>378</Paragraphs>
  <Slides>42</Slides>
  <Notes>29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7" baseType="lpstr">
      <vt:lpstr>Microsoft JhengHei</vt:lpstr>
      <vt:lpstr>Arial</vt:lpstr>
      <vt:lpstr>Calibri</vt:lpstr>
      <vt:lpstr>Calibri Light</vt:lpstr>
      <vt:lpstr>Office Theme</vt:lpstr>
      <vt:lpstr>UMA INTRODUÇÃO AO MUNDO DA LINGUÍSTICA COMPUTACIONAL E NLP</vt:lpstr>
      <vt:lpstr>O QUE É  LINGUÍSTICA?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 LINGUÍSTICA COMPUTACIONAL?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Vamos estudar NLP?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UMA INTRODUÇÃO AO MUNDO DA LINGUÍSTICA COMPUTACIONAL E NLP</dc:title>
  <dc:creator>beatriz albiero</dc:creator>
  <cp:lastModifiedBy>Albiero, Beatriz</cp:lastModifiedBy>
  <cp:revision>38</cp:revision>
  <dcterms:created xsi:type="dcterms:W3CDTF">2019-07-20T15:52:43Z</dcterms:created>
  <dcterms:modified xsi:type="dcterms:W3CDTF">2019-07-24T14:41:42Z</dcterms:modified>
</cp:coreProperties>
</file>